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324" r:id="rId5"/>
    <p:sldId id="315" r:id="rId6"/>
    <p:sldId id="302" r:id="rId7"/>
    <p:sldId id="339" r:id="rId8"/>
    <p:sldId id="338" r:id="rId9"/>
    <p:sldId id="294" r:id="rId10"/>
    <p:sldId id="295" r:id="rId11"/>
    <p:sldId id="325" r:id="rId12"/>
    <p:sldId id="328" r:id="rId13"/>
    <p:sldId id="327" r:id="rId14"/>
    <p:sldId id="329" r:id="rId15"/>
    <p:sldId id="334" r:id="rId16"/>
    <p:sldId id="343" r:id="rId17"/>
    <p:sldId id="335" r:id="rId18"/>
    <p:sldId id="337" r:id="rId19"/>
    <p:sldId id="331" r:id="rId20"/>
    <p:sldId id="340" r:id="rId21"/>
    <p:sldId id="330" r:id="rId22"/>
    <p:sldId id="341" r:id="rId23"/>
    <p:sldId id="326" r:id="rId24"/>
    <p:sldId id="342" r:id="rId25"/>
    <p:sldId id="344" r:id="rId26"/>
    <p:sldId id="304" r:id="rId27"/>
    <p:sldId id="313" r:id="rId28"/>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p:scale>
          <a:sx n="60" d="100"/>
          <a:sy n="60" d="100"/>
        </p:scale>
        <p:origin x="908" y="56"/>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an MOYENGA" userId="dc376d650b464b53" providerId="LiveId" clId="{04321B92-5FF2-4A22-A017-2792D131565B}"/>
    <pc:docChg chg="custSel addSld modSld">
      <pc:chgData name="Jean MOYENGA" userId="dc376d650b464b53" providerId="LiveId" clId="{04321B92-5FF2-4A22-A017-2792D131565B}" dt="2023-01-12T04:55:51.061" v="12" actId="14100"/>
      <pc:docMkLst>
        <pc:docMk/>
      </pc:docMkLst>
      <pc:sldChg chg="addSp delSp modSp add mod">
        <pc:chgData name="Jean MOYENGA" userId="dc376d650b464b53" providerId="LiveId" clId="{04321B92-5FF2-4A22-A017-2792D131565B}" dt="2023-01-12T04:55:51.061" v="12" actId="14100"/>
        <pc:sldMkLst>
          <pc:docMk/>
          <pc:sldMk cId="2491759708" sldId="344"/>
        </pc:sldMkLst>
        <pc:spChg chg="mod">
          <ac:chgData name="Jean MOYENGA" userId="dc376d650b464b53" providerId="LiveId" clId="{04321B92-5FF2-4A22-A017-2792D131565B}" dt="2023-01-12T04:54:59.625" v="4" actId="255"/>
          <ac:spMkLst>
            <pc:docMk/>
            <pc:sldMk cId="2491759708" sldId="344"/>
            <ac:spMk id="3" creationId="{B5EA303D-3140-EF9A-6808-1AF940AE689C}"/>
          </ac:spMkLst>
        </pc:spChg>
        <pc:spChg chg="del">
          <ac:chgData name="Jean MOYENGA" userId="dc376d650b464b53" providerId="LiveId" clId="{04321B92-5FF2-4A22-A017-2792D131565B}" dt="2023-01-12T04:54:14.377" v="2" actId="478"/>
          <ac:spMkLst>
            <pc:docMk/>
            <pc:sldMk cId="2491759708" sldId="344"/>
            <ac:spMk id="6" creationId="{37112295-AA2B-F4A6-9DDB-D5B29B76AC0E}"/>
          </ac:spMkLst>
        </pc:spChg>
        <pc:picChg chg="add mod">
          <ac:chgData name="Jean MOYENGA" userId="dc376d650b464b53" providerId="LiveId" clId="{04321B92-5FF2-4A22-A017-2792D131565B}" dt="2023-01-12T04:55:51.061" v="12" actId="14100"/>
          <ac:picMkLst>
            <pc:docMk/>
            <pc:sldMk cId="2491759708" sldId="344"/>
            <ac:picMk id="4" creationId="{F7620649-9F60-C3CC-5C62-16F08F55A50C}"/>
          </ac:picMkLst>
        </pc:picChg>
        <pc:picChg chg="del">
          <ac:chgData name="Jean MOYENGA" userId="dc376d650b464b53" providerId="LiveId" clId="{04321B92-5FF2-4A22-A017-2792D131565B}" dt="2023-01-12T04:54:10.606" v="1" actId="478"/>
          <ac:picMkLst>
            <pc:docMk/>
            <pc:sldMk cId="2491759708" sldId="344"/>
            <ac:picMk id="5" creationId="{6FF6E3BC-68E2-F627-91C9-54FEBDA45F7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267DB71-DB19-4AF0-9D82-D75B6B130E06}" type="datetime1">
              <a:rPr lang="fr-FR" smtClean="0"/>
              <a:t>12/01/2023</a:t>
            </a:fld>
            <a:endParaRPr lang="fr-FR"/>
          </a:p>
        </p:txBody>
      </p:sp>
      <p:sp>
        <p:nvSpPr>
          <p:cNvPr id="4" name="Espace réservé du pied de page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fr-FR" smtClean="0"/>
              <a:t>‹N°›</a:t>
            </a:fld>
            <a:endParaRPr lang="fr-FR"/>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2F39E9-50F1-4AFC-B15A-332AA8C30EAE}" type="datetime1">
              <a:rPr lang="fr-FR" smtClean="0"/>
              <a:pPr/>
              <a:t>12/01/2023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fr-FR" noProof="0" smtClean="0"/>
              <a:t>‹N°›</a:t>
            </a:fld>
            <a:endParaRPr lang="fr-FR"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530193B-564F-4854-8A52-728F3FB19C85}" type="slidenum">
              <a:rPr lang="fr-FR" smtClean="0"/>
              <a:t>1</a:t>
            </a:fld>
            <a:endParaRPr lang="fr-FR"/>
          </a:p>
        </p:txBody>
      </p:sp>
    </p:spTree>
    <p:extLst>
      <p:ext uri="{BB962C8B-B14F-4D97-AF65-F5344CB8AC3E}">
        <p14:creationId xmlns:p14="http://schemas.microsoft.com/office/powerpoint/2010/main" val="364420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smtClean="0"/>
              <a:t>11</a:t>
            </a:fld>
            <a:endParaRPr lang="fr-FR"/>
          </a:p>
        </p:txBody>
      </p:sp>
    </p:spTree>
    <p:extLst>
      <p:ext uri="{BB962C8B-B14F-4D97-AF65-F5344CB8AC3E}">
        <p14:creationId xmlns:p14="http://schemas.microsoft.com/office/powerpoint/2010/main" val="1200565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smtClean="0"/>
              <a:t>12</a:t>
            </a:fld>
            <a:endParaRPr lang="fr-FR"/>
          </a:p>
        </p:txBody>
      </p:sp>
    </p:spTree>
    <p:extLst>
      <p:ext uri="{BB962C8B-B14F-4D97-AF65-F5344CB8AC3E}">
        <p14:creationId xmlns:p14="http://schemas.microsoft.com/office/powerpoint/2010/main" val="1569842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smtClean="0"/>
              <a:t>13</a:t>
            </a:fld>
            <a:endParaRPr lang="fr-FR"/>
          </a:p>
        </p:txBody>
      </p:sp>
    </p:spTree>
    <p:extLst>
      <p:ext uri="{BB962C8B-B14F-4D97-AF65-F5344CB8AC3E}">
        <p14:creationId xmlns:p14="http://schemas.microsoft.com/office/powerpoint/2010/main" val="4248940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smtClean="0"/>
              <a:t>14</a:t>
            </a:fld>
            <a:endParaRPr lang="fr-FR"/>
          </a:p>
        </p:txBody>
      </p:sp>
    </p:spTree>
    <p:extLst>
      <p:ext uri="{BB962C8B-B14F-4D97-AF65-F5344CB8AC3E}">
        <p14:creationId xmlns:p14="http://schemas.microsoft.com/office/powerpoint/2010/main" val="3264983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smtClean="0"/>
              <a:t>15</a:t>
            </a:fld>
            <a:endParaRPr lang="fr-FR"/>
          </a:p>
        </p:txBody>
      </p:sp>
    </p:spTree>
    <p:extLst>
      <p:ext uri="{BB962C8B-B14F-4D97-AF65-F5344CB8AC3E}">
        <p14:creationId xmlns:p14="http://schemas.microsoft.com/office/powerpoint/2010/main" val="2428633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smtClean="0"/>
              <a:t>16</a:t>
            </a:fld>
            <a:endParaRPr lang="fr-FR"/>
          </a:p>
        </p:txBody>
      </p:sp>
    </p:spTree>
    <p:extLst>
      <p:ext uri="{BB962C8B-B14F-4D97-AF65-F5344CB8AC3E}">
        <p14:creationId xmlns:p14="http://schemas.microsoft.com/office/powerpoint/2010/main" val="1529242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smtClean="0"/>
              <a:t>17</a:t>
            </a:fld>
            <a:endParaRPr lang="fr-FR"/>
          </a:p>
        </p:txBody>
      </p:sp>
    </p:spTree>
    <p:extLst>
      <p:ext uri="{BB962C8B-B14F-4D97-AF65-F5344CB8AC3E}">
        <p14:creationId xmlns:p14="http://schemas.microsoft.com/office/powerpoint/2010/main" val="3611779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smtClean="0"/>
              <a:t>18</a:t>
            </a:fld>
            <a:endParaRPr lang="fr-FR"/>
          </a:p>
        </p:txBody>
      </p:sp>
    </p:spTree>
    <p:extLst>
      <p:ext uri="{BB962C8B-B14F-4D97-AF65-F5344CB8AC3E}">
        <p14:creationId xmlns:p14="http://schemas.microsoft.com/office/powerpoint/2010/main" val="4172486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smtClean="0"/>
              <a:t>19</a:t>
            </a:fld>
            <a:endParaRPr lang="fr-FR"/>
          </a:p>
        </p:txBody>
      </p:sp>
    </p:spTree>
    <p:extLst>
      <p:ext uri="{BB962C8B-B14F-4D97-AF65-F5344CB8AC3E}">
        <p14:creationId xmlns:p14="http://schemas.microsoft.com/office/powerpoint/2010/main" val="188423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smtClean="0"/>
              <a:t>20</a:t>
            </a:fld>
            <a:endParaRPr lang="fr-FR"/>
          </a:p>
        </p:txBody>
      </p:sp>
    </p:spTree>
    <p:extLst>
      <p:ext uri="{BB962C8B-B14F-4D97-AF65-F5344CB8AC3E}">
        <p14:creationId xmlns:p14="http://schemas.microsoft.com/office/powerpoint/2010/main" val="814910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smtClean="0"/>
              <a:t>2</a:t>
            </a:fld>
            <a:endParaRPr lang="fr-FR"/>
          </a:p>
        </p:txBody>
      </p:sp>
    </p:spTree>
    <p:extLst>
      <p:ext uri="{BB962C8B-B14F-4D97-AF65-F5344CB8AC3E}">
        <p14:creationId xmlns:p14="http://schemas.microsoft.com/office/powerpoint/2010/main" val="1394806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smtClean="0"/>
              <a:t>23</a:t>
            </a:fld>
            <a:endParaRPr lang="fr-FR"/>
          </a:p>
        </p:txBody>
      </p:sp>
    </p:spTree>
    <p:extLst>
      <p:ext uri="{BB962C8B-B14F-4D97-AF65-F5344CB8AC3E}">
        <p14:creationId xmlns:p14="http://schemas.microsoft.com/office/powerpoint/2010/main" val="2345287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smtClean="0"/>
              <a:t>24</a:t>
            </a:fld>
            <a:endParaRPr lang="fr-FR"/>
          </a:p>
        </p:txBody>
      </p:sp>
    </p:spTree>
    <p:extLst>
      <p:ext uri="{BB962C8B-B14F-4D97-AF65-F5344CB8AC3E}">
        <p14:creationId xmlns:p14="http://schemas.microsoft.com/office/powerpoint/2010/main" val="3678340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530193B-564F-4854-8A52-728F3FB19C85}" type="slidenum">
              <a:rPr lang="fr-FR" smtClean="0"/>
              <a:t>3</a:t>
            </a:fld>
            <a:endParaRPr lang="fr-FR"/>
          </a:p>
        </p:txBody>
      </p:sp>
    </p:spTree>
    <p:extLst>
      <p:ext uri="{BB962C8B-B14F-4D97-AF65-F5344CB8AC3E}">
        <p14:creationId xmlns:p14="http://schemas.microsoft.com/office/powerpoint/2010/main" val="2507912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smtClean="0"/>
              <a:t>4</a:t>
            </a:fld>
            <a:endParaRPr lang="fr-FR"/>
          </a:p>
        </p:txBody>
      </p:sp>
    </p:spTree>
    <p:extLst>
      <p:ext uri="{BB962C8B-B14F-4D97-AF65-F5344CB8AC3E}">
        <p14:creationId xmlns:p14="http://schemas.microsoft.com/office/powerpoint/2010/main" val="3271029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smtClean="0"/>
              <a:t>6</a:t>
            </a:fld>
            <a:endParaRPr lang="fr-FR"/>
          </a:p>
        </p:txBody>
      </p:sp>
    </p:spTree>
    <p:extLst>
      <p:ext uri="{BB962C8B-B14F-4D97-AF65-F5344CB8AC3E}">
        <p14:creationId xmlns:p14="http://schemas.microsoft.com/office/powerpoint/2010/main" val="4240927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smtClean="0"/>
              <a:t>7</a:t>
            </a:fld>
            <a:endParaRPr lang="fr-FR"/>
          </a:p>
        </p:txBody>
      </p:sp>
    </p:spTree>
    <p:extLst>
      <p:ext uri="{BB962C8B-B14F-4D97-AF65-F5344CB8AC3E}">
        <p14:creationId xmlns:p14="http://schemas.microsoft.com/office/powerpoint/2010/main" val="3749475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smtClean="0"/>
              <a:t>8</a:t>
            </a:fld>
            <a:endParaRPr lang="fr-FR"/>
          </a:p>
        </p:txBody>
      </p:sp>
    </p:spTree>
    <p:extLst>
      <p:ext uri="{BB962C8B-B14F-4D97-AF65-F5344CB8AC3E}">
        <p14:creationId xmlns:p14="http://schemas.microsoft.com/office/powerpoint/2010/main" val="3793558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smtClean="0"/>
              <a:t>9</a:t>
            </a:fld>
            <a:endParaRPr lang="fr-FR"/>
          </a:p>
        </p:txBody>
      </p:sp>
    </p:spTree>
    <p:extLst>
      <p:ext uri="{BB962C8B-B14F-4D97-AF65-F5344CB8AC3E}">
        <p14:creationId xmlns:p14="http://schemas.microsoft.com/office/powerpoint/2010/main" val="99338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smtClean="0"/>
              <a:t>10</a:t>
            </a:fld>
            <a:endParaRPr lang="fr-FR"/>
          </a:p>
        </p:txBody>
      </p:sp>
    </p:spTree>
    <p:extLst>
      <p:ext uri="{BB962C8B-B14F-4D97-AF65-F5344CB8AC3E}">
        <p14:creationId xmlns:p14="http://schemas.microsoft.com/office/powerpoint/2010/main" val="1298420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sposition personnalisée">
    <p:bg>
      <p:bgPr>
        <a:solidFill>
          <a:schemeClr val="tx1"/>
        </a:solidFill>
        <a:effectLst/>
      </p:bgPr>
    </p:bg>
    <p:spTree>
      <p:nvGrpSpPr>
        <p:cNvPr id="1" name=""/>
        <p:cNvGrpSpPr/>
        <p:nvPr/>
      </p:nvGrpSpPr>
      <p:grpSpPr>
        <a:xfrm>
          <a:off x="0" y="0"/>
          <a:ext cx="0" cy="0"/>
          <a:chOff x="0" y="0"/>
          <a:chExt cx="0" cy="0"/>
        </a:xfrm>
      </p:grpSpPr>
      <p:sp>
        <p:nvSpPr>
          <p:cNvPr id="22" name="Espace réservé d’image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rtlCol="0"/>
          <a:lstStyle/>
          <a:p>
            <a:pPr rtl="0"/>
            <a:r>
              <a:rPr lang="fr-FR" noProof="0"/>
              <a:t>Cliquez sur l'icône pour ajouter une image</a:t>
            </a:r>
          </a:p>
        </p:txBody>
      </p:sp>
      <p:sp>
        <p:nvSpPr>
          <p:cNvPr id="6" name="Hexagone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4" name="Hexagone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6" name="Hexagone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8" name="Hexagone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0" name="Hexagone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2" name="Titre 1">
            <a:extLst>
              <a:ext uri="{FF2B5EF4-FFF2-40B4-BE49-F238E27FC236}">
                <a16:creationId xmlns:a16="http://schemas.microsoft.com/office/drawing/2014/main" id="{A7A620BD-CFAD-4100-8C9F-494D15A0A900}"/>
              </a:ext>
            </a:extLst>
          </p:cNvPr>
          <p:cNvSpPr>
            <a:spLocks noGrp="1"/>
          </p:cNvSpPr>
          <p:nvPr>
            <p:ph type="title" hasCustomPrompt="1"/>
          </p:nvPr>
        </p:nvSpPr>
        <p:spPr>
          <a:xfrm>
            <a:off x="4096846" y="2576760"/>
            <a:ext cx="3924935" cy="1695637"/>
          </a:xfrm>
          <a:prstGeom prst="rect">
            <a:avLst/>
          </a:prstGeom>
        </p:spPr>
        <p:txBody>
          <a:bodyPr rtlCol="0"/>
          <a:lstStyle>
            <a:lvl1pPr>
              <a:spcBef>
                <a:spcPts val="1000"/>
              </a:spcBef>
              <a:defRPr sz="4800" b="1">
                <a:solidFill>
                  <a:schemeClr val="bg1"/>
                </a:solidFill>
              </a:defRPr>
            </a:lvl1pPr>
          </a:lstStyle>
          <a:p>
            <a:pPr rtl="0"/>
            <a:r>
              <a:rPr lang="fr-FR" noProof="0"/>
              <a:t>Cliquez pour modifier le masque</a:t>
            </a:r>
          </a:p>
        </p:txBody>
      </p:sp>
      <p:sp>
        <p:nvSpPr>
          <p:cNvPr id="24" name="Espace réservé du texte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rtlCol="0"/>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rtl="0"/>
            <a:r>
              <a:rPr lang="fr-FR" noProof="0"/>
              <a:t>Cliquez pour modifier le texte</a:t>
            </a:r>
          </a:p>
        </p:txBody>
      </p:sp>
      <p:sp>
        <p:nvSpPr>
          <p:cNvPr id="28" name="Espace réservé du texte 27">
            <a:extLst>
              <a:ext uri="{FF2B5EF4-FFF2-40B4-BE49-F238E27FC236}">
                <a16:creationId xmlns:a16="http://schemas.microsoft.com/office/drawing/2014/main" id="{E0A61465-6ECA-46DC-97DD-7BCFDB69EB89}"/>
              </a:ext>
            </a:extLst>
          </p:cNvPr>
          <p:cNvSpPr>
            <a:spLocks noGrp="1"/>
          </p:cNvSpPr>
          <p:nvPr>
            <p:ph type="body" sz="quarter" idx="13" hasCustomPrompt="1"/>
          </p:nvPr>
        </p:nvSpPr>
        <p:spPr>
          <a:xfrm>
            <a:off x="4484582" y="4459105"/>
            <a:ext cx="3222836" cy="1168530"/>
          </a:xfrm>
          <a:prstGeom prst="rect">
            <a:avLst/>
          </a:prstGeom>
        </p:spPr>
        <p:txBody>
          <a:bodyPr rtlCol="0" anchor="b"/>
          <a:lstStyle>
            <a:lvl1pPr algn="r">
              <a:buNone/>
              <a:defRPr lang="en-US" sz="1600" kern="1200" dirty="0" smtClean="0">
                <a:solidFill>
                  <a:schemeClr val="bg1"/>
                </a:solidFill>
                <a:latin typeface="+mn-lt"/>
                <a:ea typeface="+mn-ea"/>
                <a:cs typeface="+mn-cs"/>
              </a:defRPr>
            </a:lvl1pPr>
          </a:lstStyle>
          <a:p>
            <a:pPr lvl="0" rtl="0"/>
            <a:r>
              <a:rPr lang="fr-FR" noProof="0"/>
              <a:t>Modifiez les styles du texte</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ronologie">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rtlCol="0" anchor="ctr"/>
          <a:lstStyle/>
          <a:p>
            <a:pPr algn="ctr" rtl="0"/>
            <a:r>
              <a:rPr lang="fr-FR" sz="4800" b="1" noProof="0">
                <a:solidFill>
                  <a:schemeClr val="tx1"/>
                </a:solidFill>
              </a:rPr>
              <a:t>Modifiez le style du titre</a:t>
            </a: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u de deux colonnes">
    <p:spTree>
      <p:nvGrpSpPr>
        <p:cNvPr id="1" name=""/>
        <p:cNvGrpSpPr/>
        <p:nvPr/>
      </p:nvGrpSpPr>
      <p:grpSpPr>
        <a:xfrm>
          <a:off x="0" y="0"/>
          <a:ext cx="0" cy="0"/>
          <a:chOff x="0" y="0"/>
          <a:chExt cx="0" cy="0"/>
        </a:xfrm>
      </p:grpSpPr>
      <p:sp>
        <p:nvSpPr>
          <p:cNvPr id="28" name="Espace réservé du texte 27">
            <a:extLst>
              <a:ext uri="{FF2B5EF4-FFF2-40B4-BE49-F238E27FC236}">
                <a16:creationId xmlns:a16="http://schemas.microsoft.com/office/drawing/2014/main" id="{D1E0F77B-E8C6-4A86-B521-8368A308A9A2}"/>
              </a:ext>
            </a:extLst>
          </p:cNvPr>
          <p:cNvSpPr>
            <a:spLocks noGrp="1"/>
          </p:cNvSpPr>
          <p:nvPr>
            <p:ph type="body" sz="quarter" idx="14" hasCustomPrompt="1"/>
          </p:nvPr>
        </p:nvSpPr>
        <p:spPr>
          <a:xfrm>
            <a:off x="647700" y="2057818"/>
            <a:ext cx="5080000" cy="438150"/>
          </a:xfrm>
          <a:prstGeom prst="rect">
            <a:avLst/>
          </a:prstGeom>
        </p:spPr>
        <p:txBody>
          <a:bodyPr rtlCol="0"/>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rtl="0"/>
            <a:r>
              <a:rPr lang="fr-FR" noProof="0"/>
              <a:t>Modifiez les styles du texte</a:t>
            </a:r>
          </a:p>
        </p:txBody>
      </p:sp>
      <p:sp>
        <p:nvSpPr>
          <p:cNvPr id="14" name="Ovale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accent5"/>
              </a:solidFill>
            </a:endParaRPr>
          </a:p>
        </p:txBody>
      </p:sp>
      <p:sp>
        <p:nvSpPr>
          <p:cNvPr id="20" name="Ovale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accent5"/>
              </a:solidFill>
            </a:endParaRPr>
          </a:p>
        </p:txBody>
      </p:sp>
      <p:sp>
        <p:nvSpPr>
          <p:cNvPr id="24" name="Ovale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accent5"/>
              </a:solidFill>
            </a:endParaRPr>
          </a:p>
        </p:txBody>
      </p:sp>
      <p:sp>
        <p:nvSpPr>
          <p:cNvPr id="26" name="Espace réservé du texte 25">
            <a:extLst>
              <a:ext uri="{FF2B5EF4-FFF2-40B4-BE49-F238E27FC236}">
                <a16:creationId xmlns:a16="http://schemas.microsoft.com/office/drawing/2014/main" id="{4A6E2374-7B5B-4947-8461-F294B56E70DE}"/>
              </a:ext>
            </a:extLst>
          </p:cNvPr>
          <p:cNvSpPr>
            <a:spLocks noGrp="1"/>
          </p:cNvSpPr>
          <p:nvPr>
            <p:ph type="body" sz="quarter" idx="13" hasCustomPrompt="1"/>
          </p:nvPr>
        </p:nvSpPr>
        <p:spPr>
          <a:xfrm>
            <a:off x="660400" y="2673522"/>
            <a:ext cx="5067300" cy="2935288"/>
          </a:xfrm>
          <a:prstGeom prst="rect">
            <a:avLst/>
          </a:prstGeom>
        </p:spPr>
        <p:txBody>
          <a:bodyPr rtlCol="0"/>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rtl="0"/>
            <a:r>
              <a:rPr lang="fr-FR" noProof="0"/>
              <a:t>Modifiez les styles du texte</a:t>
            </a:r>
          </a:p>
        </p:txBody>
      </p:sp>
      <p:sp>
        <p:nvSpPr>
          <p:cNvPr id="29" name="Espace réservé du texte 27">
            <a:extLst>
              <a:ext uri="{FF2B5EF4-FFF2-40B4-BE49-F238E27FC236}">
                <a16:creationId xmlns:a16="http://schemas.microsoft.com/office/drawing/2014/main" id="{FB9159BE-CEED-461B-AF31-03BC124E2741}"/>
              </a:ext>
            </a:extLst>
          </p:cNvPr>
          <p:cNvSpPr>
            <a:spLocks noGrp="1"/>
          </p:cNvSpPr>
          <p:nvPr>
            <p:ph type="body" sz="quarter" idx="15" hasCustomPrompt="1"/>
          </p:nvPr>
        </p:nvSpPr>
        <p:spPr>
          <a:xfrm>
            <a:off x="6451600" y="2061363"/>
            <a:ext cx="5080000" cy="438150"/>
          </a:xfrm>
          <a:prstGeom prst="rect">
            <a:avLst/>
          </a:prstGeom>
        </p:spPr>
        <p:txBody>
          <a:bodyPr rtlCol="0"/>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rtl="0"/>
            <a:r>
              <a:rPr lang="fr-FR" noProof="0"/>
              <a:t>Modifiez les styles du texte</a:t>
            </a:r>
          </a:p>
        </p:txBody>
      </p:sp>
      <p:sp>
        <p:nvSpPr>
          <p:cNvPr id="30" name="Espace réservé du texte 25">
            <a:extLst>
              <a:ext uri="{FF2B5EF4-FFF2-40B4-BE49-F238E27FC236}">
                <a16:creationId xmlns:a16="http://schemas.microsoft.com/office/drawing/2014/main" id="{2C15BD20-69D8-4EC1-8A33-A0C6EAFD30AA}"/>
              </a:ext>
            </a:extLst>
          </p:cNvPr>
          <p:cNvSpPr>
            <a:spLocks noGrp="1"/>
          </p:cNvSpPr>
          <p:nvPr>
            <p:ph type="body" sz="quarter" idx="16" hasCustomPrompt="1"/>
          </p:nvPr>
        </p:nvSpPr>
        <p:spPr>
          <a:xfrm>
            <a:off x="6464300" y="2677067"/>
            <a:ext cx="5067300" cy="2935288"/>
          </a:xfrm>
          <a:prstGeom prst="rect">
            <a:avLst/>
          </a:prstGeom>
        </p:spPr>
        <p:txBody>
          <a:bodyPr rtlCol="0"/>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rtl="0"/>
            <a:r>
              <a:rPr lang="fr-FR" noProof="0"/>
              <a:t>Modifiez les styles du texte</a:t>
            </a:r>
          </a:p>
        </p:txBody>
      </p:sp>
      <p:sp>
        <p:nvSpPr>
          <p:cNvPr id="13" name="Espace réservé d’image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11" name="Titre 1">
            <a:extLst>
              <a:ext uri="{FF2B5EF4-FFF2-40B4-BE49-F238E27FC236}">
                <a16:creationId xmlns:a16="http://schemas.microsoft.com/office/drawing/2014/main" id="{92F03355-C197-48C4-A4DF-B41338483356}"/>
              </a:ext>
            </a:extLst>
          </p:cNvPr>
          <p:cNvSpPr>
            <a:spLocks noGrp="1"/>
          </p:cNvSpPr>
          <p:nvPr>
            <p:ph type="title" hasCustomPrompt="1"/>
          </p:nvPr>
        </p:nvSpPr>
        <p:spPr>
          <a:xfrm>
            <a:off x="660400" y="805213"/>
            <a:ext cx="4275138" cy="830997"/>
          </a:xfrm>
          <a:prstGeom prst="rect">
            <a:avLst/>
          </a:prstGeom>
        </p:spPr>
        <p:txBody>
          <a:bodyPr rtlCol="0"/>
          <a:lstStyle>
            <a:lvl1pPr>
              <a:defRPr sz="4800" b="1">
                <a:solidFill>
                  <a:schemeClr val="tx1"/>
                </a:solidFill>
              </a:defRPr>
            </a:lvl1pPr>
          </a:lstStyle>
          <a:p>
            <a:pPr rtl="0"/>
            <a:r>
              <a:rPr lang="fr-FR" noProof="0"/>
              <a:t>Cliquez pour modifier le masque</a:t>
            </a:r>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u de trois colonnes">
    <p:spTree>
      <p:nvGrpSpPr>
        <p:cNvPr id="1" name=""/>
        <p:cNvGrpSpPr/>
        <p:nvPr/>
      </p:nvGrpSpPr>
      <p:grpSpPr>
        <a:xfrm>
          <a:off x="0" y="0"/>
          <a:ext cx="0" cy="0"/>
          <a:chOff x="0" y="0"/>
          <a:chExt cx="0" cy="0"/>
        </a:xfrm>
      </p:grpSpPr>
      <p:sp>
        <p:nvSpPr>
          <p:cNvPr id="28" name="Espace réservé du texte 27">
            <a:extLst>
              <a:ext uri="{FF2B5EF4-FFF2-40B4-BE49-F238E27FC236}">
                <a16:creationId xmlns:a16="http://schemas.microsoft.com/office/drawing/2014/main" id="{D1E0F77B-E8C6-4A86-B521-8368A308A9A2}"/>
              </a:ext>
            </a:extLst>
          </p:cNvPr>
          <p:cNvSpPr>
            <a:spLocks noGrp="1"/>
          </p:cNvSpPr>
          <p:nvPr>
            <p:ph type="body" sz="quarter" idx="14" hasCustomPrompt="1"/>
          </p:nvPr>
        </p:nvSpPr>
        <p:spPr>
          <a:xfrm>
            <a:off x="660400" y="2037656"/>
            <a:ext cx="3474720" cy="438150"/>
          </a:xfrm>
          <a:prstGeom prst="rect">
            <a:avLst/>
          </a:prstGeom>
        </p:spPr>
        <p:txBody>
          <a:bodyPr rtlCol="0"/>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rtl="0"/>
            <a:r>
              <a:rPr lang="fr-FR" noProof="0"/>
              <a:t>Modifiez les styles du texte</a:t>
            </a:r>
          </a:p>
        </p:txBody>
      </p:sp>
      <p:sp>
        <p:nvSpPr>
          <p:cNvPr id="26" name="Espace réservé du texte 25">
            <a:extLst>
              <a:ext uri="{FF2B5EF4-FFF2-40B4-BE49-F238E27FC236}">
                <a16:creationId xmlns:a16="http://schemas.microsoft.com/office/drawing/2014/main" id="{4A6E2374-7B5B-4947-8461-F294B56E70DE}"/>
              </a:ext>
            </a:extLst>
          </p:cNvPr>
          <p:cNvSpPr>
            <a:spLocks noGrp="1"/>
          </p:cNvSpPr>
          <p:nvPr>
            <p:ph type="body" sz="quarter" idx="13" hasCustomPrompt="1"/>
          </p:nvPr>
        </p:nvSpPr>
        <p:spPr>
          <a:xfrm>
            <a:off x="660400" y="2664637"/>
            <a:ext cx="3474720" cy="2935288"/>
          </a:xfrm>
          <a:prstGeom prst="rect">
            <a:avLst/>
          </a:prstGeom>
        </p:spPr>
        <p:txBody>
          <a:bodyPr rtlCol="0"/>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rtl="0"/>
            <a:r>
              <a:rPr lang="fr-FR" noProof="0"/>
              <a:t>Modifiez les styles du texte</a:t>
            </a:r>
          </a:p>
        </p:txBody>
      </p:sp>
      <p:sp>
        <p:nvSpPr>
          <p:cNvPr id="29" name="Espace réservé du texte 27">
            <a:extLst>
              <a:ext uri="{FF2B5EF4-FFF2-40B4-BE49-F238E27FC236}">
                <a16:creationId xmlns:a16="http://schemas.microsoft.com/office/drawing/2014/main" id="{FB9159BE-CEED-461B-AF31-03BC124E2741}"/>
              </a:ext>
            </a:extLst>
          </p:cNvPr>
          <p:cNvSpPr>
            <a:spLocks noGrp="1"/>
          </p:cNvSpPr>
          <p:nvPr>
            <p:ph type="body" sz="quarter" idx="15" hasCustomPrompt="1"/>
          </p:nvPr>
        </p:nvSpPr>
        <p:spPr>
          <a:xfrm>
            <a:off x="8044180" y="2052478"/>
            <a:ext cx="3474720" cy="438150"/>
          </a:xfrm>
          <a:prstGeom prst="rect">
            <a:avLst/>
          </a:prstGeom>
        </p:spPr>
        <p:txBody>
          <a:bodyPr rtlCol="0"/>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rtl="0"/>
            <a:r>
              <a:rPr lang="fr-FR" noProof="0"/>
              <a:t>Modifiez les styles du texte</a:t>
            </a:r>
          </a:p>
        </p:txBody>
      </p:sp>
      <p:sp>
        <p:nvSpPr>
          <p:cNvPr id="30" name="Espace réservé du texte 25">
            <a:extLst>
              <a:ext uri="{FF2B5EF4-FFF2-40B4-BE49-F238E27FC236}">
                <a16:creationId xmlns:a16="http://schemas.microsoft.com/office/drawing/2014/main" id="{2C15BD20-69D8-4EC1-8A33-A0C6EAFD30AA}"/>
              </a:ext>
            </a:extLst>
          </p:cNvPr>
          <p:cNvSpPr>
            <a:spLocks noGrp="1"/>
          </p:cNvSpPr>
          <p:nvPr>
            <p:ph type="body" sz="quarter" idx="16" hasCustomPrompt="1"/>
          </p:nvPr>
        </p:nvSpPr>
        <p:spPr>
          <a:xfrm>
            <a:off x="8056880" y="2668182"/>
            <a:ext cx="3474720" cy="2935288"/>
          </a:xfrm>
          <a:prstGeom prst="rect">
            <a:avLst/>
          </a:prstGeom>
        </p:spPr>
        <p:txBody>
          <a:bodyPr rtlCol="0"/>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rtl="0"/>
            <a:r>
              <a:rPr lang="fr-FR" noProof="0"/>
              <a:t>Modifiez les styles du texte</a:t>
            </a:r>
          </a:p>
        </p:txBody>
      </p:sp>
      <p:sp>
        <p:nvSpPr>
          <p:cNvPr id="11" name="Espace réservé du texte 27">
            <a:extLst>
              <a:ext uri="{FF2B5EF4-FFF2-40B4-BE49-F238E27FC236}">
                <a16:creationId xmlns:a16="http://schemas.microsoft.com/office/drawing/2014/main" id="{4FDB27CA-009D-4863-B119-0EC36837148A}"/>
              </a:ext>
            </a:extLst>
          </p:cNvPr>
          <p:cNvSpPr>
            <a:spLocks noGrp="1"/>
          </p:cNvSpPr>
          <p:nvPr>
            <p:ph type="body" sz="quarter" idx="17" hasCustomPrompt="1"/>
          </p:nvPr>
        </p:nvSpPr>
        <p:spPr>
          <a:xfrm>
            <a:off x="4352290" y="2048933"/>
            <a:ext cx="3474720" cy="438150"/>
          </a:xfrm>
          <a:prstGeom prst="rect">
            <a:avLst/>
          </a:prstGeom>
        </p:spPr>
        <p:txBody>
          <a:bodyPr rtlCol="0"/>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rtl="0"/>
            <a:r>
              <a:rPr lang="fr-FR" noProof="0"/>
              <a:t>Modifiez les styles du texte</a:t>
            </a:r>
          </a:p>
        </p:txBody>
      </p:sp>
      <p:sp>
        <p:nvSpPr>
          <p:cNvPr id="12" name="Espace réservé du texte 25">
            <a:extLst>
              <a:ext uri="{FF2B5EF4-FFF2-40B4-BE49-F238E27FC236}">
                <a16:creationId xmlns:a16="http://schemas.microsoft.com/office/drawing/2014/main" id="{FD03E3EF-D812-4B98-959B-6800BBE59D1C}"/>
              </a:ext>
            </a:extLst>
          </p:cNvPr>
          <p:cNvSpPr>
            <a:spLocks noGrp="1"/>
          </p:cNvSpPr>
          <p:nvPr>
            <p:ph type="body" sz="quarter" idx="18" hasCustomPrompt="1"/>
          </p:nvPr>
        </p:nvSpPr>
        <p:spPr>
          <a:xfrm>
            <a:off x="4364990" y="2664637"/>
            <a:ext cx="3474720" cy="2935288"/>
          </a:xfrm>
          <a:prstGeom prst="rect">
            <a:avLst/>
          </a:prstGeom>
        </p:spPr>
        <p:txBody>
          <a:bodyPr rtlCol="0"/>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rtl="0"/>
            <a:r>
              <a:rPr lang="fr-FR" noProof="0"/>
              <a:t>Modifiez les styles du texte</a:t>
            </a:r>
          </a:p>
        </p:txBody>
      </p:sp>
      <p:sp>
        <p:nvSpPr>
          <p:cNvPr id="3" name="Hexagone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 name="Hexagone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accent1"/>
              </a:solidFill>
            </a:endParaRPr>
          </a:p>
        </p:txBody>
      </p:sp>
      <p:sp>
        <p:nvSpPr>
          <p:cNvPr id="5" name="Hexagone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accent1"/>
              </a:solidFill>
            </a:endParaRPr>
          </a:p>
        </p:txBody>
      </p:sp>
      <p:sp>
        <p:nvSpPr>
          <p:cNvPr id="13" name="Titre 1">
            <a:extLst>
              <a:ext uri="{FF2B5EF4-FFF2-40B4-BE49-F238E27FC236}">
                <a16:creationId xmlns:a16="http://schemas.microsoft.com/office/drawing/2014/main" id="{91D9F6BE-FB0B-42EE-8F02-95F5CC039B06}"/>
              </a:ext>
            </a:extLst>
          </p:cNvPr>
          <p:cNvSpPr>
            <a:spLocks noGrp="1"/>
          </p:cNvSpPr>
          <p:nvPr>
            <p:ph type="title" hasCustomPrompt="1"/>
          </p:nvPr>
        </p:nvSpPr>
        <p:spPr>
          <a:xfrm>
            <a:off x="660400" y="805213"/>
            <a:ext cx="4275138" cy="830997"/>
          </a:xfrm>
          <a:prstGeom prst="rect">
            <a:avLst/>
          </a:prstGeom>
        </p:spPr>
        <p:txBody>
          <a:bodyPr rtlCol="0"/>
          <a:lstStyle>
            <a:lvl1pPr>
              <a:defRPr sz="4800" b="1">
                <a:solidFill>
                  <a:schemeClr val="tx1"/>
                </a:solidFill>
              </a:defRPr>
            </a:lvl1pPr>
          </a:lstStyle>
          <a:p>
            <a:pPr rtl="0"/>
            <a:r>
              <a:rPr lang="fr-FR" noProof="0"/>
              <a:t>Cliquez pour modifier le masque</a:t>
            </a:r>
          </a:p>
        </p:txBody>
      </p:sp>
      <p:sp>
        <p:nvSpPr>
          <p:cNvPr id="16" name="Forme libre : Forme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rtlCol="0" anchor="ctr">
            <a:noAutofit/>
          </a:bodyPr>
          <a:lstStyle>
            <a:lvl1pPr algn="ctr">
              <a:buNone/>
              <a:defRPr/>
            </a:lvl1pPr>
          </a:lstStyle>
          <a:p>
            <a:pPr rtl="0"/>
            <a:r>
              <a:rPr lang="fr-FR" noProof="0"/>
              <a:t>Cliquez sur l'icône pour ajouter une image</a:t>
            </a:r>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ermeture">
    <p:spTree>
      <p:nvGrpSpPr>
        <p:cNvPr id="1" name=""/>
        <p:cNvGrpSpPr/>
        <p:nvPr/>
      </p:nvGrpSpPr>
      <p:grpSpPr>
        <a:xfrm>
          <a:off x="0" y="0"/>
          <a:ext cx="0" cy="0"/>
          <a:chOff x="0" y="0"/>
          <a:chExt cx="0" cy="0"/>
        </a:xfrm>
      </p:grpSpPr>
      <p:sp>
        <p:nvSpPr>
          <p:cNvPr id="7" name="Ovale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Ovale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1" name="Ovale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6" name="Espace réservé du texte 15">
            <a:extLst>
              <a:ext uri="{FF2B5EF4-FFF2-40B4-BE49-F238E27FC236}">
                <a16:creationId xmlns:a16="http://schemas.microsoft.com/office/drawing/2014/main" id="{AC4388F5-0DCA-4A09-A6E1-AE07F403093C}"/>
              </a:ext>
            </a:extLst>
          </p:cNvPr>
          <p:cNvSpPr>
            <a:spLocks noGrp="1"/>
          </p:cNvSpPr>
          <p:nvPr>
            <p:ph type="body" sz="quarter" idx="10" hasCustomPrompt="1"/>
          </p:nvPr>
        </p:nvSpPr>
        <p:spPr>
          <a:xfrm>
            <a:off x="647701" y="2042790"/>
            <a:ext cx="4143374" cy="2654301"/>
          </a:xfrm>
          <a:prstGeom prst="rect">
            <a:avLst/>
          </a:prstGeom>
        </p:spPr>
        <p:txBody>
          <a:bodyPr rtlCol="0"/>
          <a:lstStyle>
            <a:lvl1pPr marL="0" indent="0">
              <a:buNone/>
              <a:defRPr sz="2000"/>
            </a:lvl1pPr>
            <a:lvl2pPr>
              <a:buNone/>
              <a:defRPr/>
            </a:lvl2pPr>
            <a:lvl3pPr>
              <a:buNone/>
              <a:defRPr/>
            </a:lvl3pPr>
            <a:lvl4pPr>
              <a:buNone/>
              <a:defRPr/>
            </a:lvl4pPr>
            <a:lvl5pPr>
              <a:buNone/>
              <a:defRPr/>
            </a:lvl5pPr>
          </a:lstStyle>
          <a:p>
            <a:pPr lvl="0" rtl="0"/>
            <a:r>
              <a:rPr lang="fr-FR" noProof="0"/>
              <a:t>Modifiez les styles du texte</a:t>
            </a:r>
          </a:p>
          <a:p>
            <a:pPr lvl="1" rtl="0"/>
            <a:endParaRPr lang="fr-FR" noProof="0"/>
          </a:p>
        </p:txBody>
      </p:sp>
      <p:sp>
        <p:nvSpPr>
          <p:cNvPr id="17" name="Espace réservé du texte 15">
            <a:extLst>
              <a:ext uri="{FF2B5EF4-FFF2-40B4-BE49-F238E27FC236}">
                <a16:creationId xmlns:a16="http://schemas.microsoft.com/office/drawing/2014/main" id="{02C12FDC-BC11-43E8-B22A-3EC48E0344D9}"/>
              </a:ext>
            </a:extLst>
          </p:cNvPr>
          <p:cNvSpPr>
            <a:spLocks noGrp="1"/>
          </p:cNvSpPr>
          <p:nvPr>
            <p:ph type="body" sz="quarter" idx="11" hasCustomPrompt="1"/>
          </p:nvPr>
        </p:nvSpPr>
        <p:spPr>
          <a:xfrm>
            <a:off x="647699" y="4953919"/>
            <a:ext cx="4143375" cy="759470"/>
          </a:xfrm>
          <a:prstGeom prst="rect">
            <a:avLst/>
          </a:prstGeom>
        </p:spPr>
        <p:txBody>
          <a:bodyPr rtlCol="0"/>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rtl="0"/>
            <a:r>
              <a:rPr lang="fr-FR" noProof="0"/>
              <a:t>Modifiez les styles du texte</a:t>
            </a:r>
          </a:p>
          <a:p>
            <a:pPr lvl="1" rtl="0"/>
            <a:endParaRPr lang="fr-FR" noProof="0"/>
          </a:p>
        </p:txBody>
      </p:sp>
      <p:sp>
        <p:nvSpPr>
          <p:cNvPr id="12" name="Espace réservé d’image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13" name="Titre 1">
            <a:extLst>
              <a:ext uri="{FF2B5EF4-FFF2-40B4-BE49-F238E27FC236}">
                <a16:creationId xmlns:a16="http://schemas.microsoft.com/office/drawing/2014/main" id="{11176083-2CE5-4707-A564-46805454AF1A}"/>
              </a:ext>
            </a:extLst>
          </p:cNvPr>
          <p:cNvSpPr>
            <a:spLocks noGrp="1"/>
          </p:cNvSpPr>
          <p:nvPr>
            <p:ph type="title" hasCustomPrompt="1"/>
          </p:nvPr>
        </p:nvSpPr>
        <p:spPr>
          <a:xfrm>
            <a:off x="660400" y="805213"/>
            <a:ext cx="4275138" cy="830997"/>
          </a:xfrm>
          <a:prstGeom prst="rect">
            <a:avLst/>
          </a:prstGeom>
        </p:spPr>
        <p:txBody>
          <a:bodyPr rtlCol="0"/>
          <a:lstStyle>
            <a:lvl1pPr>
              <a:defRPr sz="4800" b="1">
                <a:solidFill>
                  <a:schemeClr val="tx1"/>
                </a:solidFill>
              </a:defRPr>
            </a:lvl1pPr>
          </a:lstStyle>
          <a:p>
            <a:pPr rtl="0"/>
            <a:r>
              <a:rPr lang="fr-FR" noProof="0"/>
              <a:t>Cliquez pour modifier le masque</a:t>
            </a:r>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isposition personnalisée">
    <p:bg>
      <p:bgPr>
        <a:solidFill>
          <a:schemeClr val="tx1"/>
        </a:solidFill>
        <a:effectLst/>
      </p:bgPr>
    </p:bg>
    <p:spTree>
      <p:nvGrpSpPr>
        <p:cNvPr id="1" name=""/>
        <p:cNvGrpSpPr/>
        <p:nvPr/>
      </p:nvGrpSpPr>
      <p:grpSpPr>
        <a:xfrm>
          <a:off x="0" y="0"/>
          <a:ext cx="0" cy="0"/>
          <a:chOff x="0" y="0"/>
          <a:chExt cx="0" cy="0"/>
        </a:xfrm>
      </p:grpSpPr>
      <p:sp>
        <p:nvSpPr>
          <p:cNvPr id="22" name="Espace réservé d’image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rtlCol="0"/>
          <a:lstStyle/>
          <a:p>
            <a:pPr rtl="0"/>
            <a:r>
              <a:rPr lang="fr-FR" noProof="0"/>
              <a:t>Cliquez sur l'icône pour ajouter une image</a:t>
            </a:r>
          </a:p>
        </p:txBody>
      </p:sp>
      <p:sp>
        <p:nvSpPr>
          <p:cNvPr id="2" name="Rectangle 1" descr="Vue vers le haut d’un grand immeuble de bureaux">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4" name="Espace réservé du texte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rtlCol="0"/>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rtl="0"/>
            <a:r>
              <a:rPr lang="fr-FR" noProof="0"/>
              <a:t>Cliquez pour modifier le texte</a:t>
            </a:r>
          </a:p>
        </p:txBody>
      </p:sp>
      <p:sp>
        <p:nvSpPr>
          <p:cNvPr id="6" name="Titre 1">
            <a:extLst>
              <a:ext uri="{FF2B5EF4-FFF2-40B4-BE49-F238E27FC236}">
                <a16:creationId xmlns:a16="http://schemas.microsoft.com/office/drawing/2014/main" id="{162BE5D7-9E35-49F8-A8E4-2093183A6404}"/>
              </a:ext>
            </a:extLst>
          </p:cNvPr>
          <p:cNvSpPr>
            <a:spLocks noGrp="1"/>
          </p:cNvSpPr>
          <p:nvPr>
            <p:ph type="title" hasCustomPrompt="1"/>
          </p:nvPr>
        </p:nvSpPr>
        <p:spPr>
          <a:xfrm>
            <a:off x="4149139" y="1529685"/>
            <a:ext cx="3924934" cy="1695637"/>
          </a:xfrm>
          <a:prstGeom prst="rect">
            <a:avLst/>
          </a:prstGeom>
        </p:spPr>
        <p:txBody>
          <a:bodyPr rtlCol="0"/>
          <a:lstStyle>
            <a:lvl1pPr>
              <a:spcBef>
                <a:spcPts val="1000"/>
              </a:spcBef>
              <a:defRPr sz="4800" b="1">
                <a:solidFill>
                  <a:schemeClr val="bg1"/>
                </a:solidFill>
              </a:defRPr>
            </a:lvl1pPr>
          </a:lstStyle>
          <a:p>
            <a:pPr rtl="0"/>
            <a:r>
              <a:rPr lang="fr-FR" noProof="0"/>
              <a:t>Cliquez pour modifier le masque</a:t>
            </a:r>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Disposition personnalisée">
    <p:bg>
      <p:bgPr>
        <a:solidFill>
          <a:schemeClr val="tx1"/>
        </a:solidFill>
        <a:effectLst/>
      </p:bgPr>
    </p:bg>
    <p:spTree>
      <p:nvGrpSpPr>
        <p:cNvPr id="1" name=""/>
        <p:cNvGrpSpPr/>
        <p:nvPr/>
      </p:nvGrpSpPr>
      <p:grpSpPr>
        <a:xfrm>
          <a:off x="0" y="0"/>
          <a:ext cx="0" cy="0"/>
          <a:chOff x="0" y="0"/>
          <a:chExt cx="0" cy="0"/>
        </a:xfrm>
      </p:grpSpPr>
      <p:sp>
        <p:nvSpPr>
          <p:cNvPr id="14" name="Espace réservé d’image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rtlCol="0"/>
          <a:lstStyle/>
          <a:p>
            <a:pPr rtl="0"/>
            <a:r>
              <a:rPr lang="fr-FR" noProof="0"/>
              <a:t>Cliquez sur l'icône pour ajouter une image</a:t>
            </a:r>
          </a:p>
        </p:txBody>
      </p:sp>
      <p:sp>
        <p:nvSpPr>
          <p:cNvPr id="3" name="Ovale 2" descr="Vue vers le haut d’un grand immeuble de bureaux">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Ovale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1" name="Ovale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Ovale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Espace réservé du texte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rtlCol="0"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rtl="0"/>
            <a:r>
              <a:rPr lang="fr-FR" noProof="0"/>
              <a:t>Cliquez pour modifier le texte</a:t>
            </a:r>
          </a:p>
        </p:txBody>
      </p:sp>
      <p:sp>
        <p:nvSpPr>
          <p:cNvPr id="2" name="Titr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rtlCol="0"/>
          <a:lstStyle>
            <a:lvl1pPr algn="ctr">
              <a:spcBef>
                <a:spcPts val="1000"/>
              </a:spcBef>
              <a:defRPr sz="2800">
                <a:solidFill>
                  <a:schemeClr val="bg1"/>
                </a:solidFill>
                <a:latin typeface="+mn-lt"/>
              </a:defRPr>
            </a:lvl1pPr>
          </a:lstStyle>
          <a:p>
            <a:pPr rtl="0"/>
            <a:r>
              <a:rPr lang="fr-FR" noProof="0"/>
              <a:t>Modifiez le style du titre</a:t>
            </a:r>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Espace réservé du texte 26">
            <a:extLst>
              <a:ext uri="{FF2B5EF4-FFF2-40B4-BE49-F238E27FC236}">
                <a16:creationId xmlns:a16="http://schemas.microsoft.com/office/drawing/2014/main" id="{4AA38E8C-A334-4183-8ABC-112B8517F487}"/>
              </a:ext>
            </a:extLst>
          </p:cNvPr>
          <p:cNvSpPr>
            <a:spLocks noGrp="1"/>
          </p:cNvSpPr>
          <p:nvPr>
            <p:ph type="body" sz="quarter" idx="12" hasCustomPrompt="1"/>
          </p:nvPr>
        </p:nvSpPr>
        <p:spPr>
          <a:xfrm>
            <a:off x="660400" y="2044700"/>
            <a:ext cx="4275138" cy="3560763"/>
          </a:xfrm>
          <a:prstGeom prst="rect">
            <a:avLst/>
          </a:prstGeom>
        </p:spPr>
        <p:txBody>
          <a:bodyPr rtlCol="0"/>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rtl="0"/>
            <a:r>
              <a:rPr lang="fr-FR" noProof="0"/>
              <a:t>Modifiez les styles du texte</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1" name="Espace réservé d’image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459DADC7-BE21-4434-A6E4-BAF809005389}"/>
              </a:ext>
            </a:extLst>
          </p:cNvPr>
          <p:cNvSpPr>
            <a:spLocks noGrp="1"/>
          </p:cNvSpPr>
          <p:nvPr>
            <p:ph type="title" hasCustomPrompt="1"/>
          </p:nvPr>
        </p:nvSpPr>
        <p:spPr>
          <a:xfrm>
            <a:off x="660400" y="805213"/>
            <a:ext cx="4275138" cy="830997"/>
          </a:xfrm>
          <a:prstGeom prst="rect">
            <a:avLst/>
          </a:prstGeom>
        </p:spPr>
        <p:txBody>
          <a:bodyPr rtlCol="0"/>
          <a:lstStyle>
            <a:lvl1pPr>
              <a:defRPr sz="4800" b="1">
                <a:solidFill>
                  <a:schemeClr val="tx1"/>
                </a:solidFill>
              </a:defRPr>
            </a:lvl1pPr>
          </a:lstStyle>
          <a:p>
            <a:pPr rtl="0"/>
            <a:r>
              <a:rPr lang="fr-FR" noProof="0"/>
              <a:t>Cliquez pour modifier le masque</a:t>
            </a:r>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e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accent5"/>
              </a:solidFill>
            </a:endParaRPr>
          </a:p>
        </p:txBody>
      </p:sp>
      <p:sp>
        <p:nvSpPr>
          <p:cNvPr id="14" name="Ovale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accent5"/>
              </a:solidFill>
            </a:endParaRPr>
          </a:p>
        </p:txBody>
      </p:sp>
      <p:sp>
        <p:nvSpPr>
          <p:cNvPr id="16" name="Ovale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accent5"/>
              </a:solidFill>
            </a:endParaRPr>
          </a:p>
        </p:txBody>
      </p:sp>
      <p:sp>
        <p:nvSpPr>
          <p:cNvPr id="23" name="Espace réservé d’image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27" name="Espace réservé du texte 26">
            <a:extLst>
              <a:ext uri="{FF2B5EF4-FFF2-40B4-BE49-F238E27FC236}">
                <a16:creationId xmlns:a16="http://schemas.microsoft.com/office/drawing/2014/main" id="{282D3E62-6D1A-4E9D-BE54-2EED9BF429A4}"/>
              </a:ext>
            </a:extLst>
          </p:cNvPr>
          <p:cNvSpPr>
            <a:spLocks noGrp="1"/>
          </p:cNvSpPr>
          <p:nvPr>
            <p:ph type="body" sz="quarter" idx="12" hasCustomPrompt="1"/>
          </p:nvPr>
        </p:nvSpPr>
        <p:spPr>
          <a:xfrm>
            <a:off x="660400" y="2044700"/>
            <a:ext cx="4275138" cy="3560763"/>
          </a:xfrm>
          <a:prstGeom prst="rect">
            <a:avLst/>
          </a:prstGeom>
        </p:spPr>
        <p:txBody>
          <a:bodyPr rtlCol="0"/>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rtl="0"/>
            <a:r>
              <a:rPr lang="fr-FR" noProof="0"/>
              <a:t>Modifiez les styles du texte</a:t>
            </a:r>
          </a:p>
        </p:txBody>
      </p:sp>
      <p:sp>
        <p:nvSpPr>
          <p:cNvPr id="8" name="Titre 1">
            <a:extLst>
              <a:ext uri="{FF2B5EF4-FFF2-40B4-BE49-F238E27FC236}">
                <a16:creationId xmlns:a16="http://schemas.microsoft.com/office/drawing/2014/main" id="{DEB8F0E5-B89F-48AD-87BD-534EA9463CD3}"/>
              </a:ext>
            </a:extLst>
          </p:cNvPr>
          <p:cNvSpPr>
            <a:spLocks noGrp="1"/>
          </p:cNvSpPr>
          <p:nvPr>
            <p:ph type="title" hasCustomPrompt="1"/>
          </p:nvPr>
        </p:nvSpPr>
        <p:spPr>
          <a:xfrm>
            <a:off x="660400" y="805213"/>
            <a:ext cx="4275138" cy="830997"/>
          </a:xfrm>
          <a:prstGeom prst="rect">
            <a:avLst/>
          </a:prstGeom>
        </p:spPr>
        <p:txBody>
          <a:bodyPr rtlCol="0"/>
          <a:lstStyle>
            <a:lvl1pPr>
              <a:defRPr sz="4800" b="1">
                <a:solidFill>
                  <a:schemeClr val="tx1"/>
                </a:solidFill>
              </a:defRPr>
            </a:lvl1pPr>
          </a:lstStyle>
          <a:p>
            <a:pPr rtl="0"/>
            <a:r>
              <a:rPr lang="fr-FR" noProof="0"/>
              <a:t>Cliquez pour modifier le masque</a:t>
            </a:r>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phique et tableau">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D23CD802-D0A0-4EAC-8222-78FFDDD76A75}"/>
              </a:ext>
            </a:extLst>
          </p:cNvPr>
          <p:cNvSpPr>
            <a:spLocks noGrp="1"/>
          </p:cNvSpPr>
          <p:nvPr>
            <p:ph sz="quarter" idx="10" hasCustomPrompt="1"/>
          </p:nvPr>
        </p:nvSpPr>
        <p:spPr>
          <a:xfrm>
            <a:off x="838200" y="2039392"/>
            <a:ext cx="10515600" cy="4114800"/>
          </a:xfrm>
          <a:prstGeom prst="rect">
            <a:avLst/>
          </a:prstGeo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2" name="Titr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rtlCol="0" anchor="ctr"/>
          <a:lstStyle>
            <a:lvl1pPr algn="ctr">
              <a:defRPr sz="4800" b="1">
                <a:solidFill>
                  <a:schemeClr val="tx1"/>
                </a:solidFill>
              </a:defRPr>
            </a:lvl1pPr>
          </a:lstStyle>
          <a:p>
            <a:pPr rtl="0"/>
            <a:r>
              <a:rPr lang="fr-FR" noProof="0"/>
              <a:t>Modifiez le style du titre</a:t>
            </a:r>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tion">
    <p:spTree>
      <p:nvGrpSpPr>
        <p:cNvPr id="1" name=""/>
        <p:cNvGrpSpPr/>
        <p:nvPr/>
      </p:nvGrpSpPr>
      <p:grpSpPr>
        <a:xfrm>
          <a:off x="0" y="0"/>
          <a:ext cx="0" cy="0"/>
          <a:chOff x="0" y="0"/>
          <a:chExt cx="0" cy="0"/>
        </a:xfrm>
      </p:grpSpPr>
      <p:sp>
        <p:nvSpPr>
          <p:cNvPr id="11" name="Espace réservé du texte 10">
            <a:extLst>
              <a:ext uri="{FF2B5EF4-FFF2-40B4-BE49-F238E27FC236}">
                <a16:creationId xmlns:a16="http://schemas.microsoft.com/office/drawing/2014/main" id="{6FDA3C6F-5F6A-4D64-8BFE-AFFF58B1A047}"/>
              </a:ext>
            </a:extLst>
          </p:cNvPr>
          <p:cNvSpPr>
            <a:spLocks noGrp="1"/>
          </p:cNvSpPr>
          <p:nvPr>
            <p:ph type="body" sz="quarter" idx="11" hasCustomPrompt="1"/>
          </p:nvPr>
        </p:nvSpPr>
        <p:spPr>
          <a:xfrm>
            <a:off x="6312871" y="4141999"/>
            <a:ext cx="4220845" cy="861497"/>
          </a:xfrm>
          <a:prstGeom prst="rect">
            <a:avLst/>
          </a:prstGeom>
        </p:spPr>
        <p:txBody>
          <a:bodyPr rtlCol="0"/>
          <a:lstStyle>
            <a:lvl1pPr marL="0" indent="0">
              <a:buNone/>
              <a:defRPr sz="2000" b="1">
                <a:solidFill>
                  <a:schemeClr val="accent4"/>
                </a:solidFill>
                <a:latin typeface="+mj-lt"/>
              </a:defRPr>
            </a:lvl1pPr>
            <a:lvl2pPr>
              <a:buNone/>
              <a:defRPr sz="2000"/>
            </a:lvl2pPr>
          </a:lstStyle>
          <a:p>
            <a:pPr lvl="0" rtl="0"/>
            <a:r>
              <a:rPr lang="fr-FR" noProof="0"/>
              <a:t>Modifiez les styles du texte</a:t>
            </a:r>
          </a:p>
          <a:p>
            <a:pPr lvl="1" rtl="0"/>
            <a:endParaRPr lang="fr-FR" noProof="0"/>
          </a:p>
        </p:txBody>
      </p:sp>
      <p:sp>
        <p:nvSpPr>
          <p:cNvPr id="15" name="Hexagone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6" name="Hexagone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7" name="Hexagone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8" name="Hexagone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9" name="Espace réservé d’image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rtlCol="0"/>
          <a:lstStyle>
            <a:lvl1pPr>
              <a:defRPr sz="2800">
                <a:solidFill>
                  <a:schemeClr val="tx1"/>
                </a:solidFill>
                <a:latin typeface="+mn-lt"/>
              </a:defRPr>
            </a:lvl1pPr>
          </a:lstStyle>
          <a:p>
            <a:pPr rtl="0"/>
            <a:r>
              <a:rPr lang="fr-FR" noProof="0"/>
              <a:t>Modifiez le style du titre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Équipe">
    <p:spTree>
      <p:nvGrpSpPr>
        <p:cNvPr id="1" name=""/>
        <p:cNvGrpSpPr/>
        <p:nvPr/>
      </p:nvGrpSpPr>
      <p:grpSpPr>
        <a:xfrm>
          <a:off x="0" y="0"/>
          <a:ext cx="0" cy="0"/>
          <a:chOff x="0" y="0"/>
          <a:chExt cx="0" cy="0"/>
        </a:xfrm>
      </p:grpSpPr>
      <p:sp>
        <p:nvSpPr>
          <p:cNvPr id="39" name="Espace réservé d’image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38" name="Espace réservé d’image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40" name="Espace réservé d’image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41" name="Espace réservé d’image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8" name="Titr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rtlCol="0" anchor="ctr"/>
          <a:lstStyle/>
          <a:p>
            <a:pPr algn="ctr" rtl="0"/>
            <a:r>
              <a:rPr lang="fr-FR" sz="4800" b="1" noProof="0">
                <a:solidFill>
                  <a:schemeClr val="tx1"/>
                </a:solidFill>
              </a:rPr>
              <a:t>Modifiez le style du titre</a:t>
            </a:r>
          </a:p>
        </p:txBody>
      </p:sp>
      <p:sp>
        <p:nvSpPr>
          <p:cNvPr id="9" name="Hexagone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 name="Hexagone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1" name="Hexagone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3" name="Espace réservé du texte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rtlCol="0"/>
          <a:lstStyle>
            <a:lvl1pPr marL="0" indent="0" algn="ctr">
              <a:buNone/>
              <a:defRPr lang="en-US" sz="2000" b="1" kern="1200" dirty="0" smtClean="0">
                <a:solidFill>
                  <a:schemeClr val="accent4"/>
                </a:solidFill>
                <a:latin typeface="+mj-lt"/>
                <a:ea typeface="+mn-ea"/>
                <a:cs typeface="+mn-cs"/>
              </a:defRPr>
            </a:lvl1pPr>
          </a:lstStyle>
          <a:p>
            <a:pPr lvl="0" rtl="0"/>
            <a:r>
              <a:rPr lang="fr-FR" noProof="0"/>
              <a:t>Cliquez pour modifier les styles du texte du masque</a:t>
            </a:r>
          </a:p>
        </p:txBody>
      </p:sp>
      <p:sp>
        <p:nvSpPr>
          <p:cNvPr id="24" name="Espace réservé du texte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rtlCol="0"/>
          <a:lstStyle>
            <a:lvl1pPr marL="0" indent="0" algn="ctr">
              <a:buNone/>
              <a:defRPr lang="en-US" sz="1600" kern="1200" dirty="0" smtClean="0">
                <a:solidFill>
                  <a:schemeClr val="tx1"/>
                </a:solidFill>
                <a:latin typeface="+mn-lt"/>
                <a:ea typeface="+mn-ea"/>
                <a:cs typeface="+mn-cs"/>
              </a:defRPr>
            </a:lvl1pPr>
          </a:lstStyle>
          <a:p>
            <a:pPr lvl="0" rtl="0"/>
            <a:r>
              <a:rPr lang="fr-FR" noProof="0"/>
              <a:t>Cliquez pour modifier les styles du texte du masque</a:t>
            </a:r>
          </a:p>
        </p:txBody>
      </p:sp>
      <p:sp>
        <p:nvSpPr>
          <p:cNvPr id="27" name="Espace réservé du texte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rtlCol="0"/>
          <a:lstStyle>
            <a:lvl1pPr marL="0" indent="0" algn="ctr">
              <a:buNone/>
              <a:defRPr lang="en-US" sz="2000" b="1" kern="1200" dirty="0" smtClean="0">
                <a:solidFill>
                  <a:schemeClr val="accent4"/>
                </a:solidFill>
                <a:latin typeface="+mj-lt"/>
                <a:ea typeface="+mn-ea"/>
                <a:cs typeface="+mn-cs"/>
              </a:defRPr>
            </a:lvl1pPr>
          </a:lstStyle>
          <a:p>
            <a:pPr lvl="0" rtl="0"/>
            <a:r>
              <a:rPr lang="fr-FR" noProof="0"/>
              <a:t>Cliquez pour modifier les styles du texte du masque</a:t>
            </a:r>
          </a:p>
        </p:txBody>
      </p:sp>
      <p:sp>
        <p:nvSpPr>
          <p:cNvPr id="28" name="Espace réservé du texte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rtlCol="0"/>
          <a:lstStyle>
            <a:lvl1pPr marL="0" indent="0" algn="ctr">
              <a:buNone/>
              <a:defRPr lang="en-US" sz="1600" kern="1200" dirty="0" smtClean="0">
                <a:solidFill>
                  <a:schemeClr val="tx1"/>
                </a:solidFill>
                <a:latin typeface="+mn-lt"/>
                <a:ea typeface="+mn-ea"/>
                <a:cs typeface="+mn-cs"/>
              </a:defRPr>
            </a:lvl1pPr>
          </a:lstStyle>
          <a:p>
            <a:pPr lvl="0" rtl="0"/>
            <a:r>
              <a:rPr lang="fr-FR" noProof="0"/>
              <a:t>Cliquez pour modifier les styles du texte du masque</a:t>
            </a:r>
          </a:p>
        </p:txBody>
      </p:sp>
      <p:sp>
        <p:nvSpPr>
          <p:cNvPr id="29" name="Espace réservé du texte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rtlCol="0"/>
          <a:lstStyle>
            <a:lvl1pPr marL="0" indent="0" algn="ctr">
              <a:buNone/>
              <a:defRPr lang="en-US" sz="2000" b="1" kern="1200" dirty="0" smtClean="0">
                <a:solidFill>
                  <a:schemeClr val="accent4"/>
                </a:solidFill>
                <a:latin typeface="+mj-lt"/>
                <a:ea typeface="+mn-ea"/>
                <a:cs typeface="+mn-cs"/>
              </a:defRPr>
            </a:lvl1pPr>
          </a:lstStyle>
          <a:p>
            <a:pPr lvl="0" rtl="0"/>
            <a:r>
              <a:rPr lang="fr-FR" noProof="0"/>
              <a:t>Cliquez pour modifier les styles du texte du masque</a:t>
            </a:r>
          </a:p>
        </p:txBody>
      </p:sp>
      <p:sp>
        <p:nvSpPr>
          <p:cNvPr id="30" name="Espace réservé du texte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rtlCol="0"/>
          <a:lstStyle>
            <a:lvl1pPr marL="0" indent="0" algn="ctr">
              <a:buNone/>
              <a:defRPr lang="en-US" sz="1600" kern="1200" dirty="0" smtClean="0">
                <a:solidFill>
                  <a:schemeClr val="tx1"/>
                </a:solidFill>
                <a:latin typeface="+mn-lt"/>
                <a:ea typeface="+mn-ea"/>
                <a:cs typeface="+mn-cs"/>
              </a:defRPr>
            </a:lvl1pPr>
          </a:lstStyle>
          <a:p>
            <a:pPr lvl="0" rtl="0"/>
            <a:r>
              <a:rPr lang="fr-FR" noProof="0"/>
              <a:t>Cliquez pour modifier les styles du texte du masque</a:t>
            </a:r>
          </a:p>
        </p:txBody>
      </p:sp>
      <p:sp>
        <p:nvSpPr>
          <p:cNvPr id="31" name="Espace réservé du texte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rtlCol="0"/>
          <a:lstStyle>
            <a:lvl1pPr marL="0" indent="0" algn="ctr">
              <a:buNone/>
              <a:defRPr lang="en-US" sz="2000" b="1" kern="1200" dirty="0" smtClean="0">
                <a:solidFill>
                  <a:schemeClr val="accent4"/>
                </a:solidFill>
                <a:latin typeface="+mj-lt"/>
                <a:ea typeface="+mn-ea"/>
                <a:cs typeface="+mn-cs"/>
              </a:defRPr>
            </a:lvl1pPr>
          </a:lstStyle>
          <a:p>
            <a:pPr lvl="0" rtl="0"/>
            <a:r>
              <a:rPr lang="fr-FR" noProof="0"/>
              <a:t>Cliquez pour modifier les styles du texte du masque</a:t>
            </a:r>
          </a:p>
        </p:txBody>
      </p:sp>
      <p:sp>
        <p:nvSpPr>
          <p:cNvPr id="32" name="Espace réservé du texte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rtlCol="0"/>
          <a:lstStyle>
            <a:lvl1pPr marL="0" indent="0" algn="ctr">
              <a:buNone/>
              <a:defRPr lang="en-US" sz="1600" kern="1200" dirty="0" smtClean="0">
                <a:solidFill>
                  <a:schemeClr val="tx1"/>
                </a:solidFill>
                <a:latin typeface="+mn-lt"/>
                <a:ea typeface="+mn-ea"/>
                <a:cs typeface="+mn-cs"/>
              </a:defRPr>
            </a:lvl1pPr>
          </a:lstStyle>
          <a:p>
            <a:pPr lvl="0" rtl="0"/>
            <a:r>
              <a:rPr lang="fr-FR" noProof="0"/>
              <a:t>Cliquez pour modifier les styles du texte du masque</a:t>
            </a:r>
          </a:p>
        </p:txBody>
      </p:sp>
      <p:sp>
        <p:nvSpPr>
          <p:cNvPr id="33" name="Espace réservé du texte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rtlCol="0"/>
          <a:lstStyle>
            <a:lvl1pPr marL="0" indent="0" algn="ctr">
              <a:buNone/>
              <a:defRPr lang="en-US" sz="2000" b="1" kern="1200" dirty="0" smtClean="0">
                <a:solidFill>
                  <a:schemeClr val="accent4"/>
                </a:solidFill>
                <a:latin typeface="+mj-lt"/>
                <a:ea typeface="+mn-ea"/>
                <a:cs typeface="+mn-cs"/>
              </a:defRPr>
            </a:lvl1pPr>
          </a:lstStyle>
          <a:p>
            <a:pPr lvl="0" rtl="0"/>
            <a:r>
              <a:rPr lang="fr-FR" noProof="0"/>
              <a:t>Cliquez pour modifier les styles du texte du masque</a:t>
            </a:r>
          </a:p>
        </p:txBody>
      </p:sp>
      <p:sp>
        <p:nvSpPr>
          <p:cNvPr id="34" name="Espace réservé du texte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rtlCol="0"/>
          <a:lstStyle>
            <a:lvl1pPr marL="0" indent="0" algn="ctr">
              <a:buNone/>
              <a:defRPr lang="en-US" sz="1600" kern="1200" dirty="0" smtClean="0">
                <a:solidFill>
                  <a:schemeClr val="tx1"/>
                </a:solidFill>
                <a:latin typeface="+mn-lt"/>
                <a:ea typeface="+mn-ea"/>
                <a:cs typeface="+mn-cs"/>
              </a:defRPr>
            </a:lvl1pPr>
          </a:lstStyle>
          <a:p>
            <a:pPr lvl="0" rtl="0"/>
            <a:r>
              <a:rPr lang="fr-FR" noProof="0"/>
              <a:t>Cliquez pour modifier les styles du texte du masque</a:t>
            </a:r>
          </a:p>
        </p:txBody>
      </p:sp>
      <p:sp>
        <p:nvSpPr>
          <p:cNvPr id="37" name="Espace réservé d’image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rtlCol="0" anchor="ctr">
            <a:noAutofit/>
          </a:bodyPr>
          <a:lstStyle>
            <a:lvl1pPr algn="ctr">
              <a:buNone/>
              <a:defRPr/>
            </a:lvl1pPr>
          </a:lstStyle>
          <a:p>
            <a:pPr rtl="0"/>
            <a:r>
              <a:rPr lang="fr-FR" noProof="0"/>
              <a:t>Cliquez sur l'icône pour ajouter une image</a:t>
            </a:r>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écapitulatif">
    <p:spTree>
      <p:nvGrpSpPr>
        <p:cNvPr id="1" name=""/>
        <p:cNvGrpSpPr/>
        <p:nvPr/>
      </p:nvGrpSpPr>
      <p:grpSpPr>
        <a:xfrm>
          <a:off x="0" y="0"/>
          <a:ext cx="0" cy="0"/>
          <a:chOff x="0" y="0"/>
          <a:chExt cx="0" cy="0"/>
        </a:xfrm>
      </p:grpSpPr>
      <p:sp>
        <p:nvSpPr>
          <p:cNvPr id="40" name="Espace réservé du contenu 39">
            <a:extLst>
              <a:ext uri="{FF2B5EF4-FFF2-40B4-BE49-F238E27FC236}">
                <a16:creationId xmlns:a16="http://schemas.microsoft.com/office/drawing/2014/main" id="{6BB16225-AC51-4525-A1E8-438B8B0B7361}"/>
              </a:ext>
            </a:extLst>
          </p:cNvPr>
          <p:cNvSpPr>
            <a:spLocks noGrp="1"/>
          </p:cNvSpPr>
          <p:nvPr>
            <p:ph sz="quarter" idx="12" hasCustomPrompt="1"/>
          </p:nvPr>
        </p:nvSpPr>
        <p:spPr>
          <a:xfrm>
            <a:off x="1739655" y="2117897"/>
            <a:ext cx="4208386" cy="912812"/>
          </a:xfrm>
          <a:prstGeom prst="rect">
            <a:avLst/>
          </a:prstGeom>
        </p:spPr>
        <p:txBody>
          <a:bodyPr rtlCol="0"/>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fr-FR" noProof="0"/>
              <a:t>Modifiez les styles du texte</a:t>
            </a:r>
          </a:p>
          <a:p>
            <a:pPr lvl="1" rtl="0"/>
            <a:r>
              <a:rPr lang="fr-FR" noProof="0"/>
              <a:t>Deuxième niveau</a:t>
            </a:r>
          </a:p>
        </p:txBody>
      </p:sp>
      <p:sp>
        <p:nvSpPr>
          <p:cNvPr id="41" name="Espace réservé du contenu 39">
            <a:extLst>
              <a:ext uri="{FF2B5EF4-FFF2-40B4-BE49-F238E27FC236}">
                <a16:creationId xmlns:a16="http://schemas.microsoft.com/office/drawing/2014/main" id="{6EC38F38-5935-49D5-AA85-4182E82D6FF2}"/>
              </a:ext>
            </a:extLst>
          </p:cNvPr>
          <p:cNvSpPr>
            <a:spLocks noGrp="1"/>
          </p:cNvSpPr>
          <p:nvPr>
            <p:ph sz="quarter" idx="13" hasCustomPrompt="1"/>
          </p:nvPr>
        </p:nvSpPr>
        <p:spPr>
          <a:xfrm>
            <a:off x="1739655" y="4724146"/>
            <a:ext cx="4208386" cy="912812"/>
          </a:xfrm>
          <a:prstGeom prst="rect">
            <a:avLst/>
          </a:prstGeom>
        </p:spPr>
        <p:txBody>
          <a:bodyPr rtlCol="0"/>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fr-FR" noProof="0"/>
              <a:t>Modifiez les styles du texte</a:t>
            </a:r>
          </a:p>
          <a:p>
            <a:pPr lvl="1" rtl="0"/>
            <a:r>
              <a:rPr lang="fr-FR" noProof="0"/>
              <a:t>Deuxième niveau</a:t>
            </a:r>
          </a:p>
        </p:txBody>
      </p:sp>
      <p:sp>
        <p:nvSpPr>
          <p:cNvPr id="42" name="Espace réservé du contenu 39">
            <a:extLst>
              <a:ext uri="{FF2B5EF4-FFF2-40B4-BE49-F238E27FC236}">
                <a16:creationId xmlns:a16="http://schemas.microsoft.com/office/drawing/2014/main" id="{51C9D5ED-A19A-42A1-9200-C77E39E6F5C5}"/>
              </a:ext>
            </a:extLst>
          </p:cNvPr>
          <p:cNvSpPr>
            <a:spLocks noGrp="1"/>
          </p:cNvSpPr>
          <p:nvPr>
            <p:ph sz="quarter" idx="14" hasCustomPrompt="1"/>
          </p:nvPr>
        </p:nvSpPr>
        <p:spPr>
          <a:xfrm>
            <a:off x="1739655" y="3420892"/>
            <a:ext cx="4208386" cy="912812"/>
          </a:xfrm>
          <a:prstGeom prst="rect">
            <a:avLst/>
          </a:prstGeom>
        </p:spPr>
        <p:txBody>
          <a:bodyPr rtlCol="0"/>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fr-FR" noProof="0"/>
              <a:t>Modifiez les styles du texte</a:t>
            </a:r>
          </a:p>
          <a:p>
            <a:pPr lvl="1" rtl="0"/>
            <a:r>
              <a:rPr lang="fr-FR" noProof="0"/>
              <a:t>Deuxième niveau</a:t>
            </a:r>
          </a:p>
        </p:txBody>
      </p:sp>
      <p:sp>
        <p:nvSpPr>
          <p:cNvPr id="43" name="Espace réservé du contenu 39">
            <a:extLst>
              <a:ext uri="{FF2B5EF4-FFF2-40B4-BE49-F238E27FC236}">
                <a16:creationId xmlns:a16="http://schemas.microsoft.com/office/drawing/2014/main" id="{47A95437-77F3-4E2C-8470-57587793A103}"/>
              </a:ext>
            </a:extLst>
          </p:cNvPr>
          <p:cNvSpPr>
            <a:spLocks noGrp="1"/>
          </p:cNvSpPr>
          <p:nvPr>
            <p:ph sz="quarter" idx="15" hasCustomPrompt="1"/>
          </p:nvPr>
        </p:nvSpPr>
        <p:spPr>
          <a:xfrm>
            <a:off x="7493865" y="2117897"/>
            <a:ext cx="4208386" cy="912812"/>
          </a:xfrm>
          <a:prstGeom prst="rect">
            <a:avLst/>
          </a:prstGeom>
        </p:spPr>
        <p:txBody>
          <a:bodyPr rtlCol="0"/>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fr-FR" noProof="0"/>
              <a:t>Modifiez les styles du texte</a:t>
            </a:r>
          </a:p>
          <a:p>
            <a:pPr lvl="1" rtl="0"/>
            <a:r>
              <a:rPr lang="fr-FR" noProof="0"/>
              <a:t>Deuxième niveau</a:t>
            </a:r>
          </a:p>
        </p:txBody>
      </p:sp>
      <p:sp>
        <p:nvSpPr>
          <p:cNvPr id="44" name="Espace réservé du contenu 39">
            <a:extLst>
              <a:ext uri="{FF2B5EF4-FFF2-40B4-BE49-F238E27FC236}">
                <a16:creationId xmlns:a16="http://schemas.microsoft.com/office/drawing/2014/main" id="{CB1EA2BE-D294-486E-88F0-2AA9518A6E63}"/>
              </a:ext>
            </a:extLst>
          </p:cNvPr>
          <p:cNvSpPr>
            <a:spLocks noGrp="1"/>
          </p:cNvSpPr>
          <p:nvPr>
            <p:ph sz="quarter" idx="16" hasCustomPrompt="1"/>
          </p:nvPr>
        </p:nvSpPr>
        <p:spPr>
          <a:xfrm>
            <a:off x="7493865" y="4724146"/>
            <a:ext cx="4208386" cy="912812"/>
          </a:xfrm>
          <a:prstGeom prst="rect">
            <a:avLst/>
          </a:prstGeom>
        </p:spPr>
        <p:txBody>
          <a:bodyPr rtlCol="0"/>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fr-FR" noProof="0"/>
              <a:t>Modifiez les styles du texte</a:t>
            </a:r>
          </a:p>
          <a:p>
            <a:pPr lvl="1" rtl="0"/>
            <a:r>
              <a:rPr lang="fr-FR" noProof="0"/>
              <a:t>Deuxième niveau</a:t>
            </a:r>
          </a:p>
        </p:txBody>
      </p:sp>
      <p:sp>
        <p:nvSpPr>
          <p:cNvPr id="45" name="Espace réservé du contenu 39">
            <a:extLst>
              <a:ext uri="{FF2B5EF4-FFF2-40B4-BE49-F238E27FC236}">
                <a16:creationId xmlns:a16="http://schemas.microsoft.com/office/drawing/2014/main" id="{108734A0-880E-44E2-858F-7AA6C6B0A5A3}"/>
              </a:ext>
            </a:extLst>
          </p:cNvPr>
          <p:cNvSpPr>
            <a:spLocks noGrp="1"/>
          </p:cNvSpPr>
          <p:nvPr>
            <p:ph sz="quarter" idx="17" hasCustomPrompt="1"/>
          </p:nvPr>
        </p:nvSpPr>
        <p:spPr>
          <a:xfrm>
            <a:off x="7493865" y="3420892"/>
            <a:ext cx="4208386" cy="912812"/>
          </a:xfrm>
          <a:prstGeom prst="rect">
            <a:avLst/>
          </a:prstGeom>
        </p:spPr>
        <p:txBody>
          <a:bodyPr rtlCol="0"/>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fr-FR" noProof="0"/>
              <a:t>Modifiez les styles du texte</a:t>
            </a:r>
          </a:p>
          <a:p>
            <a:pPr lvl="1" rtl="0"/>
            <a:r>
              <a:rPr lang="fr-FR" noProof="0"/>
              <a:t>Deuxième niveau</a:t>
            </a:r>
          </a:p>
        </p:txBody>
      </p:sp>
      <p:sp>
        <p:nvSpPr>
          <p:cNvPr id="10" name="Titr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rtlCol="0"/>
          <a:lstStyle>
            <a:lvl1pPr>
              <a:defRPr sz="4800" b="1">
                <a:solidFill>
                  <a:schemeClr val="tx1"/>
                </a:solidFill>
              </a:defRPr>
            </a:lvl1pPr>
          </a:lstStyle>
          <a:p>
            <a:pPr rtl="0"/>
            <a:r>
              <a:rPr lang="fr-FR" noProof="0"/>
              <a:t>Modifiez le style du titre</a:t>
            </a:r>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Espace réservé de la date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10B79C5F-C59D-45DB-B34D-EB25A04E20A3}" type="datetime1">
              <a:rPr lang="fr-FR" sz="1100" noProof="0" smtClean="0">
                <a:solidFill>
                  <a:schemeClr val="accent2"/>
                </a:solidFill>
              </a:rPr>
              <a:t>12/01/2023</a:t>
            </a:fld>
            <a:endParaRPr lang="fr-FR" sz="1100" noProof="0">
              <a:solidFill>
                <a:schemeClr val="accent2"/>
              </a:solidFill>
            </a:endParaRPr>
          </a:p>
        </p:txBody>
      </p:sp>
      <p:sp>
        <p:nvSpPr>
          <p:cNvPr id="5" name="Espace réservé du pied de page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a:r>
              <a:rPr lang="fr-FR" sz="1100" b="1" noProof="0">
                <a:solidFill>
                  <a:schemeClr val="accent2"/>
                </a:solidFill>
              </a:rPr>
              <a:t>Rapport annuel</a:t>
            </a:r>
          </a:p>
        </p:txBody>
      </p:sp>
      <p:sp>
        <p:nvSpPr>
          <p:cNvPr id="7" name="Espace réservé du numéro de diapositive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0"/>
            <a:fld id="{2C18C1E5-FB55-42F5-BD6D-9CC153FCDBE6}" type="slidenum">
              <a:rPr lang="fr-FR" sz="1100" noProof="0" smtClean="0">
                <a:solidFill>
                  <a:schemeClr val="accent4"/>
                </a:solidFill>
              </a:rPr>
              <a:pPr algn="r" rtl="0"/>
              <a:t>‹N°›</a:t>
            </a:fld>
            <a:endParaRPr lang="fr-FR" sz="1100" noProof="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11.jpg"/><Relationship Id="rId5" Type="http://schemas.openxmlformats.org/officeDocument/2006/relationships/image" Target="../media/image33.jpg"/><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Espace réservé d’image 12" descr="Immeuble de verre bleu">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e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7" name="Titre 6">
            <a:extLst>
              <a:ext uri="{FF2B5EF4-FFF2-40B4-BE49-F238E27FC236}">
                <a16:creationId xmlns:a16="http://schemas.microsoft.com/office/drawing/2014/main" id="{BD837CEB-1A69-4F72-95D4-054D82F09696}"/>
              </a:ext>
            </a:extLst>
          </p:cNvPr>
          <p:cNvSpPr>
            <a:spLocks noGrp="1"/>
          </p:cNvSpPr>
          <p:nvPr>
            <p:ph type="title"/>
          </p:nvPr>
        </p:nvSpPr>
        <p:spPr/>
        <p:txBody>
          <a:bodyPr rtlCol="0"/>
          <a:lstStyle/>
          <a:p>
            <a:pPr rtl="0"/>
            <a:r>
              <a:rPr lang="fr-FR" dirty="0"/>
              <a:t>House prices prediction</a:t>
            </a:r>
          </a:p>
        </p:txBody>
      </p:sp>
      <p:sp>
        <p:nvSpPr>
          <p:cNvPr id="8" name="Espace réservé du texte 7">
            <a:extLst>
              <a:ext uri="{FF2B5EF4-FFF2-40B4-BE49-F238E27FC236}">
                <a16:creationId xmlns:a16="http://schemas.microsoft.com/office/drawing/2014/main" id="{9FFAF4E3-C8A2-4861-A67E-040D885F84F1}"/>
              </a:ext>
            </a:extLst>
          </p:cNvPr>
          <p:cNvSpPr>
            <a:spLocks noGrp="1"/>
          </p:cNvSpPr>
          <p:nvPr>
            <p:ph type="body" sz="quarter" idx="11"/>
          </p:nvPr>
        </p:nvSpPr>
        <p:spPr/>
        <p:txBody>
          <a:bodyPr rtlCol="0"/>
          <a:lstStyle/>
          <a:p>
            <a:pPr rtl="0"/>
            <a:r>
              <a:rPr lang="fr-FR" dirty="0"/>
              <a:t>Machine learning</a:t>
            </a:r>
          </a:p>
        </p:txBody>
      </p:sp>
      <p:sp>
        <p:nvSpPr>
          <p:cNvPr id="11" name="Espace réservé du texte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rtlCol="0"/>
          <a:lstStyle/>
          <a:p>
            <a:pPr rtl="0"/>
            <a:r>
              <a:rPr lang="fr-FR" dirty="0"/>
              <a:t>08 Janvier 2023</a:t>
            </a:r>
          </a:p>
          <a:p>
            <a:pPr rtl="0"/>
            <a:r>
              <a:rPr lang="fr-FR" dirty="0"/>
              <a:t>Supervising learning</a:t>
            </a:r>
          </a:p>
        </p:txBody>
      </p:sp>
      <p:sp>
        <p:nvSpPr>
          <p:cNvPr id="21" name="Hexagone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6" name="Hexagone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8" name="Hexagone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 name="Hexagone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4" name="ZoneTexte 3">
            <a:extLst>
              <a:ext uri="{FF2B5EF4-FFF2-40B4-BE49-F238E27FC236}">
                <a16:creationId xmlns:a16="http://schemas.microsoft.com/office/drawing/2014/main" id="{F518FBD9-1A39-8ABF-1200-E9CDA9E9D1DD}"/>
              </a:ext>
            </a:extLst>
          </p:cNvPr>
          <p:cNvSpPr txBox="1"/>
          <p:nvPr/>
        </p:nvSpPr>
        <p:spPr>
          <a:xfrm>
            <a:off x="65104" y="3609975"/>
            <a:ext cx="2442208" cy="2031325"/>
          </a:xfrm>
          <a:prstGeom prst="rect">
            <a:avLst/>
          </a:prstGeom>
          <a:noFill/>
        </p:spPr>
        <p:txBody>
          <a:bodyPr wrap="square" rtlCol="0">
            <a:spAutoFit/>
          </a:bodyPr>
          <a:lstStyle/>
          <a:p>
            <a:r>
              <a:rPr lang="fr-FR" b="1" dirty="0">
                <a:solidFill>
                  <a:schemeClr val="bg1"/>
                </a:solidFill>
              </a:rPr>
              <a:t>Réalisé par : </a:t>
            </a:r>
          </a:p>
          <a:p>
            <a:endParaRPr lang="fr-FR" b="1" dirty="0">
              <a:solidFill>
                <a:schemeClr val="bg1"/>
              </a:solidFill>
            </a:endParaRPr>
          </a:p>
          <a:p>
            <a:r>
              <a:rPr lang="fr-FR" b="1" dirty="0">
                <a:solidFill>
                  <a:schemeClr val="bg1"/>
                </a:solidFill>
              </a:rPr>
              <a:t>JEAN MOYENGA</a:t>
            </a:r>
          </a:p>
          <a:p>
            <a:endParaRPr lang="fr-FR" b="1" dirty="0">
              <a:solidFill>
                <a:schemeClr val="bg1"/>
              </a:solidFill>
            </a:endParaRPr>
          </a:p>
          <a:p>
            <a:r>
              <a:rPr lang="fr-FR" b="1" dirty="0">
                <a:solidFill>
                  <a:schemeClr val="bg1"/>
                </a:solidFill>
              </a:rPr>
              <a:t>MAME MOR DIOUM </a:t>
            </a:r>
          </a:p>
          <a:p>
            <a:endParaRPr lang="fr-FR" b="1" dirty="0">
              <a:solidFill>
                <a:schemeClr val="bg1"/>
              </a:solidFill>
            </a:endParaRPr>
          </a:p>
          <a:p>
            <a:r>
              <a:rPr lang="fr-FR" b="1" dirty="0">
                <a:solidFill>
                  <a:schemeClr val="bg1"/>
                </a:solidFill>
              </a:rPr>
              <a:t>JULIEN PARFAIT BIDIAS </a:t>
            </a:r>
          </a:p>
        </p:txBody>
      </p:sp>
      <p:sp>
        <p:nvSpPr>
          <p:cNvPr id="5" name="ZoneTexte 4">
            <a:extLst>
              <a:ext uri="{FF2B5EF4-FFF2-40B4-BE49-F238E27FC236}">
                <a16:creationId xmlns:a16="http://schemas.microsoft.com/office/drawing/2014/main" id="{90148B1F-2F86-F3A0-0052-B3ECEC83164C}"/>
              </a:ext>
            </a:extLst>
          </p:cNvPr>
          <p:cNvSpPr txBox="1"/>
          <p:nvPr/>
        </p:nvSpPr>
        <p:spPr>
          <a:xfrm>
            <a:off x="9387695" y="3873309"/>
            <a:ext cx="2442208" cy="1754326"/>
          </a:xfrm>
          <a:prstGeom prst="rect">
            <a:avLst/>
          </a:prstGeom>
          <a:noFill/>
        </p:spPr>
        <p:txBody>
          <a:bodyPr wrap="square" rtlCol="0">
            <a:spAutoFit/>
          </a:bodyPr>
          <a:lstStyle/>
          <a:p>
            <a:r>
              <a:rPr lang="fr-FR" b="1" dirty="0">
                <a:solidFill>
                  <a:schemeClr val="bg1"/>
                </a:solidFill>
              </a:rPr>
              <a:t>Sous la supervision de : </a:t>
            </a:r>
          </a:p>
          <a:p>
            <a:endParaRPr lang="fr-FR" b="1" dirty="0">
              <a:solidFill>
                <a:schemeClr val="bg1"/>
              </a:solidFill>
            </a:endParaRPr>
          </a:p>
          <a:p>
            <a:endParaRPr lang="fr-FR" b="1" dirty="0">
              <a:solidFill>
                <a:schemeClr val="bg1"/>
              </a:solidFill>
            </a:endParaRPr>
          </a:p>
          <a:p>
            <a:r>
              <a:rPr lang="fr-FR" b="1" dirty="0">
                <a:solidFill>
                  <a:schemeClr val="bg1"/>
                </a:solidFill>
              </a:rPr>
              <a:t>MOUSLY DIAW</a:t>
            </a:r>
          </a:p>
          <a:p>
            <a:endParaRPr lang="fr-FR" b="1" dirty="0">
              <a:solidFill>
                <a:schemeClr val="bg1"/>
              </a:solidFill>
            </a:endParaRPr>
          </a:p>
          <a:p>
            <a:r>
              <a:rPr lang="fr-FR" b="1" i="1" dirty="0">
                <a:solidFill>
                  <a:schemeClr val="bg1"/>
                </a:solidFill>
              </a:rPr>
              <a:t>Data scientist</a:t>
            </a:r>
          </a:p>
        </p:txBody>
      </p:sp>
      <p:pic>
        <p:nvPicPr>
          <p:cNvPr id="9" name="Image 8">
            <a:extLst>
              <a:ext uri="{FF2B5EF4-FFF2-40B4-BE49-F238E27FC236}">
                <a16:creationId xmlns:a16="http://schemas.microsoft.com/office/drawing/2014/main" id="{ADE8C38A-8FB9-CEA3-B16F-E2F762E46B5A}"/>
              </a:ext>
            </a:extLst>
          </p:cNvPr>
          <p:cNvPicPr>
            <a:picLocks noChangeAspect="1"/>
          </p:cNvPicPr>
          <p:nvPr/>
        </p:nvPicPr>
        <p:blipFill>
          <a:blip r:embed="rId4"/>
          <a:stretch>
            <a:fillRect/>
          </a:stretch>
        </p:blipFill>
        <p:spPr>
          <a:xfrm>
            <a:off x="29254" y="294635"/>
            <a:ext cx="685800" cy="608315"/>
          </a:xfrm>
          <a:prstGeom prst="rect">
            <a:avLst/>
          </a:prstGeom>
        </p:spPr>
      </p:pic>
      <p:sp>
        <p:nvSpPr>
          <p:cNvPr id="10" name="ZoneTexte 9">
            <a:extLst>
              <a:ext uri="{FF2B5EF4-FFF2-40B4-BE49-F238E27FC236}">
                <a16:creationId xmlns:a16="http://schemas.microsoft.com/office/drawing/2014/main" id="{BEEF6343-1FEA-57A9-12FD-15B11080504A}"/>
              </a:ext>
            </a:extLst>
          </p:cNvPr>
          <p:cNvSpPr txBox="1"/>
          <p:nvPr/>
        </p:nvSpPr>
        <p:spPr>
          <a:xfrm>
            <a:off x="-93455" y="-54802"/>
            <a:ext cx="6269043" cy="369332"/>
          </a:xfrm>
          <a:prstGeom prst="rect">
            <a:avLst/>
          </a:prstGeom>
          <a:noFill/>
        </p:spPr>
        <p:txBody>
          <a:bodyPr wrap="square" rtlCol="0">
            <a:spAutoFit/>
          </a:bodyPr>
          <a:lstStyle/>
          <a:p>
            <a:r>
              <a:rPr lang="fr-FR" b="1" dirty="0">
                <a:solidFill>
                  <a:schemeClr val="bg1"/>
                </a:solidFill>
              </a:rPr>
              <a:t>Ecole nationale de la statistique et de l’analyse économique</a:t>
            </a:r>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A86A9EC-640F-47FB-AA92-2851B3012347}"/>
              </a:ext>
            </a:extLst>
          </p:cNvPr>
          <p:cNvSpPr>
            <a:spLocks noGrp="1"/>
          </p:cNvSpPr>
          <p:nvPr>
            <p:ph type="title"/>
          </p:nvPr>
        </p:nvSpPr>
        <p:spPr>
          <a:xfrm>
            <a:off x="419100" y="0"/>
            <a:ext cx="10515600" cy="700115"/>
          </a:xfrm>
        </p:spPr>
        <p:txBody>
          <a:bodyPr rtlCol="0"/>
          <a:lstStyle/>
          <a:p>
            <a:pPr rtl="0"/>
            <a:r>
              <a:rPr lang="fr-FR" sz="3200" dirty="0">
                <a:solidFill>
                  <a:schemeClr val="bg2">
                    <a:lumMod val="50000"/>
                  </a:schemeClr>
                </a:solidFill>
              </a:rPr>
              <a:t>Cleaning</a:t>
            </a:r>
          </a:p>
        </p:txBody>
      </p:sp>
      <p:sp>
        <p:nvSpPr>
          <p:cNvPr id="6" name="ZoneTexte 5">
            <a:extLst>
              <a:ext uri="{FF2B5EF4-FFF2-40B4-BE49-F238E27FC236}">
                <a16:creationId xmlns:a16="http://schemas.microsoft.com/office/drawing/2014/main" id="{1B5DD415-AB07-C9DF-70BF-B24E2D315B64}"/>
              </a:ext>
            </a:extLst>
          </p:cNvPr>
          <p:cNvSpPr txBox="1"/>
          <p:nvPr/>
        </p:nvSpPr>
        <p:spPr>
          <a:xfrm>
            <a:off x="95249" y="839815"/>
            <a:ext cx="11875111" cy="1200329"/>
          </a:xfrm>
          <a:prstGeom prst="rect">
            <a:avLst/>
          </a:prstGeom>
          <a:noFill/>
        </p:spPr>
        <p:txBody>
          <a:bodyPr wrap="square" rtlCol="0">
            <a:spAutoFit/>
          </a:bodyPr>
          <a:lstStyle/>
          <a:p>
            <a:r>
              <a:rPr lang="fr-FR" b="1" dirty="0"/>
              <a:t>On remarque qu''il y a 49 valeurs nulles au niveau de la variable prix. Ces valeurs sont donc nuisibles pour la prédiction, nous allons de ce fait supprimer toutes ces 49 valeurs. Ensuite, nous allons supprimer les variables </a:t>
            </a:r>
            <a:r>
              <a:rPr lang="fr-FR" b="1" dirty="0">
                <a:solidFill>
                  <a:schemeClr val="bg2">
                    <a:lumMod val="50000"/>
                  </a:schemeClr>
                </a:solidFill>
              </a:rPr>
              <a:t>rue, ville, statezip </a:t>
            </a:r>
            <a:r>
              <a:rPr lang="fr-FR" b="1" dirty="0"/>
              <a:t>et</a:t>
            </a:r>
            <a:r>
              <a:rPr lang="fr-FR" b="1" dirty="0">
                <a:solidFill>
                  <a:schemeClr val="bg2">
                    <a:lumMod val="50000"/>
                  </a:schemeClr>
                </a:solidFill>
              </a:rPr>
              <a:t> pays</a:t>
            </a:r>
            <a:r>
              <a:rPr lang="fr-FR" b="1" dirty="0"/>
              <a:t>. Car le pays est unique et n’est pas pertinent et les reste à trop de modalité. Même un encodage ne sera pas pertinent vue la spécificité de ces variables.</a:t>
            </a:r>
          </a:p>
        </p:txBody>
      </p:sp>
      <p:sp>
        <p:nvSpPr>
          <p:cNvPr id="10" name="Ellipse 9">
            <a:extLst>
              <a:ext uri="{FF2B5EF4-FFF2-40B4-BE49-F238E27FC236}">
                <a16:creationId xmlns:a16="http://schemas.microsoft.com/office/drawing/2014/main" id="{6BD7349B-C021-C2FF-E3D5-C8BB1E3C8715}"/>
              </a:ext>
            </a:extLst>
          </p:cNvPr>
          <p:cNvSpPr/>
          <p:nvPr/>
        </p:nvSpPr>
        <p:spPr>
          <a:xfrm>
            <a:off x="11523662" y="139700"/>
            <a:ext cx="249238" cy="24683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E0E1AEF6-18D6-FAF5-6487-F62E7040456A}"/>
              </a:ext>
            </a:extLst>
          </p:cNvPr>
          <p:cNvSpPr/>
          <p:nvPr/>
        </p:nvSpPr>
        <p:spPr>
          <a:xfrm>
            <a:off x="10714037" y="361080"/>
            <a:ext cx="544513" cy="47873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15A6BE5C-2B22-55CB-9A90-CA65BD1F5ADE}"/>
              </a:ext>
            </a:extLst>
          </p:cNvPr>
          <p:cNvSpPr/>
          <p:nvPr/>
        </p:nvSpPr>
        <p:spPr>
          <a:xfrm>
            <a:off x="10429082" y="6320198"/>
            <a:ext cx="391318" cy="39810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865941DD-FB5D-A317-CB8A-01595C6C6BFE}"/>
              </a:ext>
            </a:extLst>
          </p:cNvPr>
          <p:cNvSpPr txBox="1"/>
          <p:nvPr/>
        </p:nvSpPr>
        <p:spPr>
          <a:xfrm>
            <a:off x="0" y="6152213"/>
            <a:ext cx="4610100" cy="646331"/>
          </a:xfrm>
          <a:prstGeom prst="rect">
            <a:avLst/>
          </a:prstGeom>
          <a:solidFill>
            <a:schemeClr val="bg1"/>
          </a:solidFill>
        </p:spPr>
        <p:txBody>
          <a:bodyPr wrap="square" rtlCol="0">
            <a:spAutoFit/>
          </a:bodyPr>
          <a:lstStyle/>
          <a:p>
            <a:r>
              <a:rPr lang="fr-FR" b="1" dirty="0"/>
              <a:t>Data.shape : (4600, 13)</a:t>
            </a:r>
          </a:p>
          <a:p>
            <a:endParaRPr lang="fr-FR" b="1" dirty="0"/>
          </a:p>
        </p:txBody>
      </p:sp>
      <p:grpSp>
        <p:nvGrpSpPr>
          <p:cNvPr id="17" name="Groupe 16">
            <a:extLst>
              <a:ext uri="{FF2B5EF4-FFF2-40B4-BE49-F238E27FC236}">
                <a16:creationId xmlns:a16="http://schemas.microsoft.com/office/drawing/2014/main" id="{93C4C8ED-ADF6-E2E0-1ABB-1D41812E79AE}"/>
              </a:ext>
            </a:extLst>
          </p:cNvPr>
          <p:cNvGrpSpPr/>
          <p:nvPr/>
        </p:nvGrpSpPr>
        <p:grpSpPr>
          <a:xfrm>
            <a:off x="1462086" y="2040144"/>
            <a:ext cx="8867777" cy="4678156"/>
            <a:chOff x="1462086" y="2040144"/>
            <a:chExt cx="8867777" cy="4678156"/>
          </a:xfrm>
        </p:grpSpPr>
        <p:grpSp>
          <p:nvGrpSpPr>
            <p:cNvPr id="14" name="Groupe 13">
              <a:extLst>
                <a:ext uri="{FF2B5EF4-FFF2-40B4-BE49-F238E27FC236}">
                  <a16:creationId xmlns:a16="http://schemas.microsoft.com/office/drawing/2014/main" id="{F586422A-5148-2BA1-ED09-2035BD7A5A15}"/>
                </a:ext>
              </a:extLst>
            </p:cNvPr>
            <p:cNvGrpSpPr/>
            <p:nvPr/>
          </p:nvGrpSpPr>
          <p:grpSpPr>
            <a:xfrm>
              <a:off x="1462086" y="2040144"/>
              <a:ext cx="8867777" cy="4112069"/>
              <a:chOff x="833697" y="1939430"/>
              <a:chExt cx="8529378" cy="4299219"/>
            </a:xfrm>
          </p:grpSpPr>
          <p:pic>
            <p:nvPicPr>
              <p:cNvPr id="9" name="Image 8">
                <a:extLst>
                  <a:ext uri="{FF2B5EF4-FFF2-40B4-BE49-F238E27FC236}">
                    <a16:creationId xmlns:a16="http://schemas.microsoft.com/office/drawing/2014/main" id="{5DF98D6F-FAFD-C121-242F-E77FE36B66A2}"/>
                  </a:ext>
                </a:extLst>
              </p:cNvPr>
              <p:cNvPicPr>
                <a:picLocks noChangeAspect="1"/>
              </p:cNvPicPr>
              <p:nvPr/>
            </p:nvPicPr>
            <p:blipFill rotWithShape="1">
              <a:blip r:embed="rId3"/>
              <a:srcRect r="50911"/>
              <a:stretch/>
            </p:blipFill>
            <p:spPr>
              <a:xfrm>
                <a:off x="6940907" y="2002981"/>
                <a:ext cx="2422168" cy="4235668"/>
              </a:xfrm>
              <a:prstGeom prst="rect">
                <a:avLst/>
              </a:prstGeom>
            </p:spPr>
          </p:pic>
          <p:pic>
            <p:nvPicPr>
              <p:cNvPr id="13" name="Image 12">
                <a:extLst>
                  <a:ext uri="{FF2B5EF4-FFF2-40B4-BE49-F238E27FC236}">
                    <a16:creationId xmlns:a16="http://schemas.microsoft.com/office/drawing/2014/main" id="{D8D38B28-4B26-363B-82B8-D15662297DE6}"/>
                  </a:ext>
                </a:extLst>
              </p:cNvPr>
              <p:cNvPicPr>
                <a:picLocks noChangeAspect="1"/>
              </p:cNvPicPr>
              <p:nvPr/>
            </p:nvPicPr>
            <p:blipFill rotWithShape="1">
              <a:blip r:embed="rId4"/>
              <a:srcRect l="12012"/>
              <a:stretch/>
            </p:blipFill>
            <p:spPr>
              <a:xfrm>
                <a:off x="833697" y="1939430"/>
                <a:ext cx="6107209" cy="4235668"/>
              </a:xfrm>
              <a:prstGeom prst="rect">
                <a:avLst/>
              </a:prstGeom>
            </p:spPr>
          </p:pic>
        </p:grpSp>
        <p:sp>
          <p:nvSpPr>
            <p:cNvPr id="16" name="ZoneTexte 15">
              <a:extLst>
                <a:ext uri="{FF2B5EF4-FFF2-40B4-BE49-F238E27FC236}">
                  <a16:creationId xmlns:a16="http://schemas.microsoft.com/office/drawing/2014/main" id="{A11C66D6-00F4-335B-6776-7801B0107137}"/>
                </a:ext>
              </a:extLst>
            </p:cNvPr>
            <p:cNvSpPr txBox="1"/>
            <p:nvPr/>
          </p:nvSpPr>
          <p:spPr>
            <a:xfrm>
              <a:off x="2381250" y="5867400"/>
              <a:ext cx="7948613" cy="850900"/>
            </a:xfrm>
            <a:prstGeom prst="rect">
              <a:avLst/>
            </a:prstGeom>
            <a:solidFill>
              <a:schemeClr val="bg1"/>
            </a:solidFill>
          </p:spPr>
          <p:txBody>
            <a:bodyPr wrap="square" rtlCol="0">
              <a:spAutoFit/>
            </a:bodyPr>
            <a:lstStyle/>
            <a:p>
              <a:endParaRPr lang="fr-FR" dirty="0"/>
            </a:p>
          </p:txBody>
        </p:sp>
      </p:grpSp>
    </p:spTree>
    <p:extLst>
      <p:ext uri="{BB962C8B-B14F-4D97-AF65-F5344CB8AC3E}">
        <p14:creationId xmlns:p14="http://schemas.microsoft.com/office/powerpoint/2010/main" val="3747939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A86A9EC-640F-47FB-AA92-2851B3012347}"/>
              </a:ext>
            </a:extLst>
          </p:cNvPr>
          <p:cNvSpPr>
            <a:spLocks noGrp="1"/>
          </p:cNvSpPr>
          <p:nvPr>
            <p:ph type="title"/>
          </p:nvPr>
        </p:nvSpPr>
        <p:spPr>
          <a:xfrm>
            <a:off x="619125" y="0"/>
            <a:ext cx="10515600" cy="700115"/>
          </a:xfrm>
        </p:spPr>
        <p:txBody>
          <a:bodyPr rtlCol="0"/>
          <a:lstStyle/>
          <a:p>
            <a:pPr rtl="0"/>
            <a:r>
              <a:rPr lang="fr-FR" sz="3200" dirty="0">
                <a:solidFill>
                  <a:schemeClr val="bg2">
                    <a:lumMod val="50000"/>
                  </a:schemeClr>
                </a:solidFill>
              </a:rPr>
              <a:t>Data visualisation </a:t>
            </a:r>
          </a:p>
        </p:txBody>
      </p:sp>
      <p:grpSp>
        <p:nvGrpSpPr>
          <p:cNvPr id="2" name="Groupe 1">
            <a:extLst>
              <a:ext uri="{FF2B5EF4-FFF2-40B4-BE49-F238E27FC236}">
                <a16:creationId xmlns:a16="http://schemas.microsoft.com/office/drawing/2014/main" id="{39314E30-DE10-912E-2C40-F81C88BD61A9}"/>
              </a:ext>
            </a:extLst>
          </p:cNvPr>
          <p:cNvGrpSpPr/>
          <p:nvPr/>
        </p:nvGrpSpPr>
        <p:grpSpPr>
          <a:xfrm>
            <a:off x="142875" y="1914525"/>
            <a:ext cx="12049125" cy="4476750"/>
            <a:chOff x="142875" y="1914525"/>
            <a:chExt cx="12049125" cy="4476750"/>
          </a:xfrm>
        </p:grpSpPr>
        <p:pic>
          <p:nvPicPr>
            <p:cNvPr id="3" name="Image 2">
              <a:extLst>
                <a:ext uri="{FF2B5EF4-FFF2-40B4-BE49-F238E27FC236}">
                  <a16:creationId xmlns:a16="http://schemas.microsoft.com/office/drawing/2014/main" id="{CFC91AAB-13A2-E8C0-8870-B0F44382E6D2}"/>
                </a:ext>
              </a:extLst>
            </p:cNvPr>
            <p:cNvPicPr>
              <a:picLocks noChangeAspect="1"/>
            </p:cNvPicPr>
            <p:nvPr/>
          </p:nvPicPr>
          <p:blipFill>
            <a:blip r:embed="rId3"/>
            <a:stretch>
              <a:fillRect/>
            </a:stretch>
          </p:blipFill>
          <p:spPr>
            <a:xfrm>
              <a:off x="142875" y="1914525"/>
              <a:ext cx="8667750" cy="4476750"/>
            </a:xfrm>
            <a:prstGeom prst="rect">
              <a:avLst/>
            </a:prstGeom>
          </p:spPr>
        </p:pic>
        <p:pic>
          <p:nvPicPr>
            <p:cNvPr id="6" name="Image 5">
              <a:extLst>
                <a:ext uri="{FF2B5EF4-FFF2-40B4-BE49-F238E27FC236}">
                  <a16:creationId xmlns:a16="http://schemas.microsoft.com/office/drawing/2014/main" id="{9B46DC32-A3CE-34BC-AF8A-CA8AC12E7EDF}"/>
                </a:ext>
              </a:extLst>
            </p:cNvPr>
            <p:cNvPicPr>
              <a:picLocks noChangeAspect="1"/>
            </p:cNvPicPr>
            <p:nvPr/>
          </p:nvPicPr>
          <p:blipFill>
            <a:blip r:embed="rId4"/>
            <a:stretch>
              <a:fillRect/>
            </a:stretch>
          </p:blipFill>
          <p:spPr>
            <a:xfrm>
              <a:off x="8810625" y="1914525"/>
              <a:ext cx="3381375" cy="4476749"/>
            </a:xfrm>
            <a:prstGeom prst="rect">
              <a:avLst/>
            </a:prstGeom>
          </p:spPr>
        </p:pic>
      </p:grpSp>
      <p:sp>
        <p:nvSpPr>
          <p:cNvPr id="4" name="ZoneTexte 3">
            <a:extLst>
              <a:ext uri="{FF2B5EF4-FFF2-40B4-BE49-F238E27FC236}">
                <a16:creationId xmlns:a16="http://schemas.microsoft.com/office/drawing/2014/main" id="{FE61633D-B569-C55A-5C6B-9DE5D4DD8B12}"/>
              </a:ext>
            </a:extLst>
          </p:cNvPr>
          <p:cNvSpPr txBox="1"/>
          <p:nvPr/>
        </p:nvSpPr>
        <p:spPr>
          <a:xfrm>
            <a:off x="361951" y="1196962"/>
            <a:ext cx="5429249" cy="646331"/>
          </a:xfrm>
          <a:prstGeom prst="rect">
            <a:avLst/>
          </a:prstGeom>
          <a:noFill/>
        </p:spPr>
        <p:txBody>
          <a:bodyPr wrap="square" rtlCol="0">
            <a:spAutoFit/>
          </a:bodyPr>
          <a:lstStyle/>
          <a:p>
            <a:r>
              <a:rPr lang="fr-FR" b="1" dirty="0"/>
              <a:t>L’hypothèse de normalité de la variable cible est très important pour notre modélisation.</a:t>
            </a:r>
          </a:p>
        </p:txBody>
      </p:sp>
      <p:sp>
        <p:nvSpPr>
          <p:cNvPr id="7" name="ZoneTexte 6">
            <a:extLst>
              <a:ext uri="{FF2B5EF4-FFF2-40B4-BE49-F238E27FC236}">
                <a16:creationId xmlns:a16="http://schemas.microsoft.com/office/drawing/2014/main" id="{485105C4-3C46-F1A0-F51B-A707824232E8}"/>
              </a:ext>
            </a:extLst>
          </p:cNvPr>
          <p:cNvSpPr txBox="1"/>
          <p:nvPr/>
        </p:nvSpPr>
        <p:spPr>
          <a:xfrm>
            <a:off x="0" y="6343650"/>
            <a:ext cx="3657599" cy="369332"/>
          </a:xfrm>
          <a:prstGeom prst="rect">
            <a:avLst/>
          </a:prstGeom>
          <a:solidFill>
            <a:schemeClr val="bg1"/>
          </a:solidFill>
        </p:spPr>
        <p:txBody>
          <a:bodyPr wrap="square" rtlCol="0">
            <a:spAutoFit/>
          </a:bodyPr>
          <a:lstStyle/>
          <a:p>
            <a:endParaRPr lang="fr-FR" dirty="0">
              <a:solidFill>
                <a:schemeClr val="bg1"/>
              </a:solidFill>
            </a:endParaRPr>
          </a:p>
        </p:txBody>
      </p:sp>
      <p:sp>
        <p:nvSpPr>
          <p:cNvPr id="8" name="ZoneTexte 7">
            <a:extLst>
              <a:ext uri="{FF2B5EF4-FFF2-40B4-BE49-F238E27FC236}">
                <a16:creationId xmlns:a16="http://schemas.microsoft.com/office/drawing/2014/main" id="{34644171-2FF8-C86B-50E1-66BB4F5F070E}"/>
              </a:ext>
            </a:extLst>
          </p:cNvPr>
          <p:cNvSpPr txBox="1"/>
          <p:nvPr/>
        </p:nvSpPr>
        <p:spPr>
          <a:xfrm>
            <a:off x="8915400" y="1314450"/>
            <a:ext cx="3105150" cy="369332"/>
          </a:xfrm>
          <a:prstGeom prst="rect">
            <a:avLst/>
          </a:prstGeom>
          <a:noFill/>
        </p:spPr>
        <p:txBody>
          <a:bodyPr wrap="square" rtlCol="0">
            <a:spAutoFit/>
          </a:bodyPr>
          <a:lstStyle/>
          <a:p>
            <a:r>
              <a:rPr lang="fr-FR" b="1" dirty="0"/>
              <a:t>Description de la variable log_y</a:t>
            </a:r>
          </a:p>
        </p:txBody>
      </p:sp>
    </p:spTree>
    <p:extLst>
      <p:ext uri="{BB962C8B-B14F-4D97-AF65-F5344CB8AC3E}">
        <p14:creationId xmlns:p14="http://schemas.microsoft.com/office/powerpoint/2010/main" val="2890858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EFC0AA1-70CF-F580-FA09-AAA19E402E3E}"/>
              </a:ext>
            </a:extLst>
          </p:cNvPr>
          <p:cNvSpPr txBox="1"/>
          <p:nvPr/>
        </p:nvSpPr>
        <p:spPr>
          <a:xfrm>
            <a:off x="619125" y="6176966"/>
            <a:ext cx="1943101" cy="466725"/>
          </a:xfrm>
          <a:prstGeom prst="rect">
            <a:avLst/>
          </a:prstGeom>
          <a:solidFill>
            <a:schemeClr val="bg1"/>
          </a:solidFill>
        </p:spPr>
        <p:txBody>
          <a:bodyPr wrap="square" rtlCol="0">
            <a:spAutoFit/>
          </a:bodyPr>
          <a:lstStyle/>
          <a:p>
            <a:endParaRPr lang="fr-FR" dirty="0"/>
          </a:p>
        </p:txBody>
      </p:sp>
      <p:sp>
        <p:nvSpPr>
          <p:cNvPr id="5" name="Titre 4">
            <a:extLst>
              <a:ext uri="{FF2B5EF4-FFF2-40B4-BE49-F238E27FC236}">
                <a16:creationId xmlns:a16="http://schemas.microsoft.com/office/drawing/2014/main" id="{BA86A9EC-640F-47FB-AA92-2851B3012347}"/>
              </a:ext>
            </a:extLst>
          </p:cNvPr>
          <p:cNvSpPr>
            <a:spLocks noGrp="1"/>
          </p:cNvSpPr>
          <p:nvPr>
            <p:ph type="title"/>
          </p:nvPr>
        </p:nvSpPr>
        <p:spPr>
          <a:xfrm>
            <a:off x="323850" y="273050"/>
            <a:ext cx="11239500" cy="700115"/>
          </a:xfrm>
        </p:spPr>
        <p:txBody>
          <a:bodyPr rtlCol="0"/>
          <a:lstStyle/>
          <a:p>
            <a:pPr rtl="0"/>
            <a:r>
              <a:rPr lang="fr-FR" sz="2800" dirty="0">
                <a:solidFill>
                  <a:schemeClr val="bg2">
                    <a:lumMod val="50000"/>
                  </a:schemeClr>
                </a:solidFill>
              </a:rPr>
              <a:t>Correlation </a:t>
            </a:r>
            <a:r>
              <a:rPr lang="fr-FR" sz="2800" dirty="0" err="1">
                <a:solidFill>
                  <a:schemeClr val="bg2">
                    <a:lumMod val="50000"/>
                  </a:schemeClr>
                </a:solidFill>
              </a:rPr>
              <a:t>between</a:t>
            </a:r>
            <a:r>
              <a:rPr lang="fr-FR" sz="2800" dirty="0">
                <a:solidFill>
                  <a:schemeClr val="bg2">
                    <a:lumMod val="50000"/>
                  </a:schemeClr>
                </a:solidFill>
              </a:rPr>
              <a:t> target and features</a:t>
            </a:r>
          </a:p>
        </p:txBody>
      </p:sp>
      <p:graphicFrame>
        <p:nvGraphicFramePr>
          <p:cNvPr id="9" name="Tableau 8">
            <a:extLst>
              <a:ext uri="{FF2B5EF4-FFF2-40B4-BE49-F238E27FC236}">
                <a16:creationId xmlns:a16="http://schemas.microsoft.com/office/drawing/2014/main" id="{19430CFA-8B4A-F931-DDCB-EF6BF6D65AD0}"/>
              </a:ext>
            </a:extLst>
          </p:cNvPr>
          <p:cNvGraphicFramePr>
            <a:graphicFrameLocks noGrp="1"/>
          </p:cNvGraphicFramePr>
          <p:nvPr>
            <p:extLst>
              <p:ext uri="{D42A27DB-BD31-4B8C-83A1-F6EECF244321}">
                <p14:modId xmlns:p14="http://schemas.microsoft.com/office/powerpoint/2010/main" val="2526234400"/>
              </p:ext>
            </p:extLst>
          </p:nvPr>
        </p:nvGraphicFramePr>
        <p:xfrm>
          <a:off x="209550" y="1106961"/>
          <a:ext cx="3914775" cy="5303368"/>
        </p:xfrm>
        <a:graphic>
          <a:graphicData uri="http://schemas.openxmlformats.org/drawingml/2006/table">
            <a:tbl>
              <a:tblPr/>
              <a:tblGrid>
                <a:gridCol w="1204545">
                  <a:extLst>
                    <a:ext uri="{9D8B030D-6E8A-4147-A177-3AD203B41FA5}">
                      <a16:colId xmlns:a16="http://schemas.microsoft.com/office/drawing/2014/main" val="3489857959"/>
                    </a:ext>
                  </a:extLst>
                </a:gridCol>
                <a:gridCol w="2710230">
                  <a:extLst>
                    <a:ext uri="{9D8B030D-6E8A-4147-A177-3AD203B41FA5}">
                      <a16:colId xmlns:a16="http://schemas.microsoft.com/office/drawing/2014/main" val="3883536867"/>
                    </a:ext>
                  </a:extLst>
                </a:gridCol>
              </a:tblGrid>
              <a:tr h="378812">
                <a:tc>
                  <a:txBody>
                    <a:bodyPr/>
                    <a:lstStyle/>
                    <a:p>
                      <a:pPr algn="ctr" fontAlgn="b"/>
                      <a:r>
                        <a:rPr lang="fr-FR" sz="1200" b="1" i="0" u="none" strike="noStrike" dirty="0">
                          <a:solidFill>
                            <a:srgbClr val="FFFFFF"/>
                          </a:solidFill>
                          <a:effectLst/>
                          <a:latin typeface="Calibri" panose="020F0502020204030204" pitchFamily="34" charset="0"/>
                        </a:rPr>
                        <a:t>Variables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ctr" fontAlgn="b"/>
                      <a:r>
                        <a:rPr lang="fr-FR" sz="1200" b="1" i="0" u="none" strike="noStrike" dirty="0">
                          <a:solidFill>
                            <a:srgbClr val="FFFFFF"/>
                          </a:solidFill>
                          <a:effectLst/>
                          <a:latin typeface="Calibri" panose="020F0502020204030204" pitchFamily="34" charset="0"/>
                        </a:rPr>
                        <a:t>Coefficient de </a:t>
                      </a:r>
                      <a:r>
                        <a:rPr lang="fr-FR" sz="1200" b="1" i="0" u="none" strike="noStrike" dirty="0" err="1">
                          <a:solidFill>
                            <a:srgbClr val="FFFFFF"/>
                          </a:solidFill>
                          <a:effectLst/>
                          <a:latin typeface="Calibri" panose="020F0502020204030204" pitchFamily="34" charset="0"/>
                        </a:rPr>
                        <a:t>correlation</a:t>
                      </a:r>
                      <a:endParaRPr lang="fr-FR" sz="1200" b="1" i="0" u="none" strike="noStrike" dirty="0">
                        <a:solidFill>
                          <a:srgbClr val="FFFFFF"/>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extLst>
                  <a:ext uri="{0D108BD9-81ED-4DB2-BD59-A6C34878D82A}">
                    <a16:rowId xmlns:a16="http://schemas.microsoft.com/office/drawing/2014/main" val="3364714803"/>
                  </a:ext>
                </a:extLst>
              </a:tr>
              <a:tr h="378812">
                <a:tc>
                  <a:txBody>
                    <a:bodyPr/>
                    <a:lstStyle/>
                    <a:p>
                      <a:pPr algn="ctr" fontAlgn="b"/>
                      <a:r>
                        <a:rPr lang="fr-FR" sz="1200" b="1" i="0" u="none" strike="noStrike" dirty="0" err="1">
                          <a:solidFill>
                            <a:srgbClr val="000000"/>
                          </a:solidFill>
                          <a:effectLst/>
                          <a:latin typeface="Calibri" panose="020F0502020204030204" pitchFamily="34" charset="0"/>
                        </a:rPr>
                        <a:t>price</a:t>
                      </a:r>
                      <a:endParaRPr lang="fr-FR" sz="12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fr-FR" sz="1200" b="1" i="0" u="none" strike="noStrike">
                          <a:solidFill>
                            <a:srgbClr val="000000"/>
                          </a:solidFill>
                          <a:effectLst/>
                          <a:latin typeface="Calibri" panose="020F0502020204030204" pitchFamily="34" charset="0"/>
                        </a:rPr>
                        <a:t>1.000000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1471784"/>
                  </a:ext>
                </a:extLst>
              </a:tr>
              <a:tr h="378812">
                <a:tc>
                  <a:txBody>
                    <a:bodyPr/>
                    <a:lstStyle/>
                    <a:p>
                      <a:pPr algn="ctr" fontAlgn="b"/>
                      <a:r>
                        <a:rPr lang="fr-FR" sz="1200" b="1" i="0" u="none" strike="noStrike">
                          <a:solidFill>
                            <a:srgbClr val="000000"/>
                          </a:solidFill>
                          <a:effectLst/>
                          <a:latin typeface="Calibri" panose="020F0502020204030204" pitchFamily="34" charset="0"/>
                        </a:rPr>
                        <a:t>sqft_living</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fr-FR" sz="1200" b="1" i="0" u="none" strike="noStrike" dirty="0">
                          <a:solidFill>
                            <a:srgbClr val="000000"/>
                          </a:solidFill>
                          <a:effectLst/>
                          <a:latin typeface="Calibri" panose="020F0502020204030204" pitchFamily="34" charset="0"/>
                        </a:rPr>
                        <a:t>0.655784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0501028"/>
                  </a:ext>
                </a:extLst>
              </a:tr>
              <a:tr h="378812">
                <a:tc>
                  <a:txBody>
                    <a:bodyPr/>
                    <a:lstStyle/>
                    <a:p>
                      <a:pPr algn="ctr" fontAlgn="b"/>
                      <a:r>
                        <a:rPr lang="fr-FR" sz="1200" b="1" i="0" u="none" strike="noStrike">
                          <a:solidFill>
                            <a:srgbClr val="000000"/>
                          </a:solidFill>
                          <a:effectLst/>
                          <a:latin typeface="Calibri" panose="020F0502020204030204" pitchFamily="34" charset="0"/>
                        </a:rPr>
                        <a:t>sqft_above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fr-FR" sz="1200" b="1" i="0" u="none" strike="noStrike" dirty="0">
                          <a:solidFill>
                            <a:srgbClr val="000000"/>
                          </a:solidFill>
                          <a:effectLst/>
                          <a:latin typeface="Calibri" panose="020F0502020204030204" pitchFamily="34" charset="0"/>
                        </a:rPr>
                        <a:t>0.552891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9081090"/>
                  </a:ext>
                </a:extLst>
              </a:tr>
              <a:tr h="378812">
                <a:tc>
                  <a:txBody>
                    <a:bodyPr/>
                    <a:lstStyle/>
                    <a:p>
                      <a:pPr algn="ctr" fontAlgn="b"/>
                      <a:r>
                        <a:rPr lang="fr-FR" sz="1200" b="1" i="0" u="none" strike="noStrike">
                          <a:solidFill>
                            <a:srgbClr val="000000"/>
                          </a:solidFill>
                          <a:effectLst/>
                          <a:latin typeface="Calibri" panose="020F0502020204030204" pitchFamily="34" charset="0"/>
                        </a:rPr>
                        <a:t>bathrooms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fr-FR" sz="1200" b="1" i="0" u="none" strike="noStrike">
                          <a:solidFill>
                            <a:srgbClr val="000000"/>
                          </a:solidFill>
                          <a:effectLst/>
                          <a:latin typeface="Calibri" panose="020F0502020204030204" pitchFamily="34" charset="0"/>
                        </a:rPr>
                        <a:t>0.513679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5688575"/>
                  </a:ext>
                </a:extLst>
              </a:tr>
              <a:tr h="378812">
                <a:tc>
                  <a:txBody>
                    <a:bodyPr/>
                    <a:lstStyle/>
                    <a:p>
                      <a:pPr algn="ctr" fontAlgn="b"/>
                      <a:r>
                        <a:rPr lang="fr-FR" sz="1200" b="1" i="0" u="none" strike="noStrike">
                          <a:solidFill>
                            <a:srgbClr val="000000"/>
                          </a:solidFill>
                          <a:effectLst/>
                          <a:latin typeface="Calibri" panose="020F0502020204030204" pitchFamily="34" charset="0"/>
                        </a:rPr>
                        <a:t>bedrooms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fr-FR" sz="1200" b="1" i="0" u="none" strike="noStrike">
                          <a:solidFill>
                            <a:srgbClr val="000000"/>
                          </a:solidFill>
                          <a:effectLst/>
                          <a:latin typeface="Calibri" panose="020F0502020204030204" pitchFamily="34" charset="0"/>
                        </a:rPr>
                        <a:t>0.358608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7348687"/>
                  </a:ext>
                </a:extLst>
              </a:tr>
              <a:tr h="378812">
                <a:tc>
                  <a:txBody>
                    <a:bodyPr/>
                    <a:lstStyle/>
                    <a:p>
                      <a:pPr algn="ctr" fontAlgn="b"/>
                      <a:r>
                        <a:rPr lang="fr-FR" sz="1200" b="1" i="0" u="none" strike="noStrike">
                          <a:solidFill>
                            <a:srgbClr val="000000"/>
                          </a:solidFill>
                          <a:effectLst/>
                          <a:latin typeface="Calibri" panose="020F0502020204030204" pitchFamily="34" charset="0"/>
                        </a:rPr>
                        <a:t>floors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fr-FR" sz="1200" b="1" i="0" u="none" strike="noStrike">
                          <a:solidFill>
                            <a:srgbClr val="000000"/>
                          </a:solidFill>
                          <a:effectLst/>
                          <a:latin typeface="Calibri" panose="020F0502020204030204" pitchFamily="34" charset="0"/>
                        </a:rPr>
                        <a:t>0.327572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5236437"/>
                  </a:ext>
                </a:extLst>
              </a:tr>
              <a:tr h="378812">
                <a:tc>
                  <a:txBody>
                    <a:bodyPr/>
                    <a:lstStyle/>
                    <a:p>
                      <a:pPr algn="ctr" fontAlgn="b"/>
                      <a:r>
                        <a:rPr lang="fr-FR" sz="1200" b="1" i="0" u="none" strike="noStrike">
                          <a:solidFill>
                            <a:srgbClr val="000000"/>
                          </a:solidFill>
                          <a:effectLst/>
                          <a:latin typeface="Calibri" panose="020F0502020204030204" pitchFamily="34" charset="0"/>
                        </a:rPr>
                        <a:t>view</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fr-FR" sz="1200" b="1" i="0" u="none" strike="noStrike">
                          <a:solidFill>
                            <a:srgbClr val="000000"/>
                          </a:solidFill>
                          <a:effectLst/>
                          <a:latin typeface="Calibri" panose="020F0502020204030204" pitchFamily="34" charset="0"/>
                        </a:rPr>
                        <a:t>0.285434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9757762"/>
                  </a:ext>
                </a:extLst>
              </a:tr>
              <a:tr h="378812">
                <a:tc>
                  <a:txBody>
                    <a:bodyPr/>
                    <a:lstStyle/>
                    <a:p>
                      <a:pPr algn="ctr" fontAlgn="b"/>
                      <a:r>
                        <a:rPr lang="fr-FR" sz="1200" b="1" i="0" u="none" strike="noStrike">
                          <a:solidFill>
                            <a:srgbClr val="000000"/>
                          </a:solidFill>
                          <a:effectLst/>
                          <a:latin typeface="Calibri" panose="020F0502020204030204" pitchFamily="34" charset="0"/>
                        </a:rPr>
                        <a:t>sqft_basement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fr-FR" sz="1200" b="1" i="0" u="none" strike="noStrike" dirty="0">
                          <a:solidFill>
                            <a:srgbClr val="000000"/>
                          </a:solidFill>
                          <a:effectLst/>
                          <a:latin typeface="Calibri" panose="020F0502020204030204" pitchFamily="34" charset="0"/>
                        </a:rPr>
                        <a:t>0.246700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491302"/>
                  </a:ext>
                </a:extLst>
              </a:tr>
              <a:tr h="378812">
                <a:tc>
                  <a:txBody>
                    <a:bodyPr/>
                    <a:lstStyle/>
                    <a:p>
                      <a:pPr algn="ctr" fontAlgn="b"/>
                      <a:r>
                        <a:rPr lang="fr-FR" sz="1200" b="1" i="0" u="none" strike="noStrike">
                          <a:solidFill>
                            <a:srgbClr val="000000"/>
                          </a:solidFill>
                          <a:effectLst/>
                          <a:latin typeface="Calibri" panose="020F0502020204030204" pitchFamily="34" charset="0"/>
                        </a:rPr>
                        <a:t>waterfront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fr-FR" sz="1200" b="1" i="0" u="none" strike="noStrike">
                          <a:solidFill>
                            <a:srgbClr val="000000"/>
                          </a:solidFill>
                          <a:effectLst/>
                          <a:latin typeface="Calibri" panose="020F0502020204030204" pitchFamily="34" charset="0"/>
                        </a:rPr>
                        <a:t>0.101221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414886"/>
                  </a:ext>
                </a:extLst>
              </a:tr>
              <a:tr h="378812">
                <a:tc>
                  <a:txBody>
                    <a:bodyPr/>
                    <a:lstStyle/>
                    <a:p>
                      <a:pPr algn="ctr" fontAlgn="b"/>
                      <a:r>
                        <a:rPr lang="fr-FR" sz="1200" b="1" i="0" u="none" strike="noStrike" dirty="0" err="1">
                          <a:solidFill>
                            <a:srgbClr val="000000"/>
                          </a:solidFill>
                          <a:effectLst/>
                          <a:latin typeface="Calibri" panose="020F0502020204030204" pitchFamily="34" charset="0"/>
                        </a:rPr>
                        <a:t>yr_built</a:t>
                      </a:r>
                      <a:endParaRPr lang="fr-FR" sz="12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b"/>
                      <a:r>
                        <a:rPr lang="fr-FR" sz="1200" b="1" i="0" u="none" strike="noStrike" dirty="0">
                          <a:solidFill>
                            <a:srgbClr val="000000"/>
                          </a:solidFill>
                          <a:effectLst/>
                          <a:latin typeface="Calibri" panose="020F0502020204030204" pitchFamily="34" charset="0"/>
                        </a:rPr>
                        <a:t>0.085181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3117901"/>
                  </a:ext>
                </a:extLst>
              </a:tr>
              <a:tr h="378812">
                <a:tc>
                  <a:txBody>
                    <a:bodyPr/>
                    <a:lstStyle/>
                    <a:p>
                      <a:pPr algn="ctr" fontAlgn="b"/>
                      <a:r>
                        <a:rPr lang="fr-FR" sz="1200" b="1" i="0" u="none" strike="noStrike" dirty="0" err="1">
                          <a:solidFill>
                            <a:srgbClr val="000000"/>
                          </a:solidFill>
                          <a:effectLst/>
                          <a:latin typeface="Calibri" panose="020F0502020204030204" pitchFamily="34" charset="0"/>
                        </a:rPr>
                        <a:t>sqft_lot</a:t>
                      </a:r>
                      <a:endParaRPr lang="fr-FR" sz="12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b"/>
                      <a:r>
                        <a:rPr lang="fr-FR" sz="1200" b="1" i="0" u="none" strike="noStrike" dirty="0">
                          <a:solidFill>
                            <a:srgbClr val="000000"/>
                          </a:solidFill>
                          <a:effectLst/>
                          <a:latin typeface="Calibri" panose="020F0502020204030204" pitchFamily="34" charset="0"/>
                        </a:rPr>
                        <a:t>0.083974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344530"/>
                  </a:ext>
                </a:extLst>
              </a:tr>
              <a:tr h="378812">
                <a:tc>
                  <a:txBody>
                    <a:bodyPr/>
                    <a:lstStyle/>
                    <a:p>
                      <a:pPr algn="ctr" fontAlgn="b"/>
                      <a:r>
                        <a:rPr lang="fr-FR" sz="1200" b="1" i="0" u="none" strike="noStrike" dirty="0">
                          <a:solidFill>
                            <a:srgbClr val="000000"/>
                          </a:solidFill>
                          <a:effectLst/>
                          <a:latin typeface="Calibri" panose="020F0502020204030204" pitchFamily="34" charset="0"/>
                        </a:rPr>
                        <a:t>condition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b"/>
                      <a:r>
                        <a:rPr lang="fr-FR" sz="1200" b="1" i="0" u="none" strike="noStrike" dirty="0">
                          <a:solidFill>
                            <a:srgbClr val="000000"/>
                          </a:solidFill>
                          <a:effectLst/>
                          <a:latin typeface="Calibri" panose="020F0502020204030204" pitchFamily="34" charset="0"/>
                        </a:rPr>
                        <a:t>0.029778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8569767"/>
                  </a:ext>
                </a:extLst>
              </a:tr>
              <a:tr h="378812">
                <a:tc>
                  <a:txBody>
                    <a:bodyPr/>
                    <a:lstStyle/>
                    <a:p>
                      <a:pPr algn="ctr" fontAlgn="b"/>
                      <a:r>
                        <a:rPr lang="fr-FR" sz="1200" b="1" i="0" u="none" strike="noStrike" dirty="0" err="1">
                          <a:solidFill>
                            <a:srgbClr val="000000"/>
                          </a:solidFill>
                          <a:effectLst/>
                          <a:latin typeface="Calibri" panose="020F0502020204030204" pitchFamily="34" charset="0"/>
                        </a:rPr>
                        <a:t>yr_renovated</a:t>
                      </a:r>
                      <a:endParaRPr lang="fr-FR" sz="12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b"/>
                      <a:r>
                        <a:rPr lang="fr-FR" sz="1200" b="1" i="0" u="none" strike="noStrike" dirty="0">
                          <a:solidFill>
                            <a:srgbClr val="000000"/>
                          </a:solidFill>
                          <a:effectLst/>
                          <a:latin typeface="Calibri" panose="020F0502020204030204" pitchFamily="34" charset="0"/>
                        </a:rPr>
                        <a:t>-0.072979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0340623"/>
                  </a:ext>
                </a:extLst>
              </a:tr>
            </a:tbl>
          </a:graphicData>
        </a:graphic>
      </p:graphicFrame>
      <p:pic>
        <p:nvPicPr>
          <p:cNvPr id="4" name="Image 3">
            <a:extLst>
              <a:ext uri="{FF2B5EF4-FFF2-40B4-BE49-F238E27FC236}">
                <a16:creationId xmlns:a16="http://schemas.microsoft.com/office/drawing/2014/main" id="{8D2379C4-1F3A-BE0B-F365-BB9FAB2883C2}"/>
              </a:ext>
            </a:extLst>
          </p:cNvPr>
          <p:cNvPicPr>
            <a:picLocks noChangeAspect="1"/>
          </p:cNvPicPr>
          <p:nvPr/>
        </p:nvPicPr>
        <p:blipFill>
          <a:blip r:embed="rId3"/>
          <a:stretch>
            <a:fillRect/>
          </a:stretch>
        </p:blipFill>
        <p:spPr>
          <a:xfrm>
            <a:off x="4848225" y="1002189"/>
            <a:ext cx="6276975" cy="5408139"/>
          </a:xfrm>
          <a:prstGeom prst="rect">
            <a:avLst/>
          </a:prstGeom>
        </p:spPr>
      </p:pic>
    </p:spTree>
    <p:extLst>
      <p:ext uri="{BB962C8B-B14F-4D97-AF65-F5344CB8AC3E}">
        <p14:creationId xmlns:p14="http://schemas.microsoft.com/office/powerpoint/2010/main" val="2722125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A86A9EC-640F-47FB-AA92-2851B3012347}"/>
              </a:ext>
            </a:extLst>
          </p:cNvPr>
          <p:cNvSpPr>
            <a:spLocks noGrp="1"/>
          </p:cNvSpPr>
          <p:nvPr>
            <p:ph type="title"/>
          </p:nvPr>
        </p:nvSpPr>
        <p:spPr>
          <a:xfrm>
            <a:off x="733425" y="0"/>
            <a:ext cx="10515600" cy="700115"/>
          </a:xfrm>
        </p:spPr>
        <p:txBody>
          <a:bodyPr rtlCol="0"/>
          <a:lstStyle/>
          <a:p>
            <a:pPr rtl="0"/>
            <a:r>
              <a:rPr lang="fr-FR" sz="2000" dirty="0">
                <a:solidFill>
                  <a:schemeClr val="bg2">
                    <a:lumMod val="50000"/>
                  </a:schemeClr>
                </a:solidFill>
              </a:rPr>
              <a:t>Correlation graphic </a:t>
            </a:r>
          </a:p>
        </p:txBody>
      </p:sp>
      <p:pic>
        <p:nvPicPr>
          <p:cNvPr id="2" name="Image 1">
            <a:extLst>
              <a:ext uri="{FF2B5EF4-FFF2-40B4-BE49-F238E27FC236}">
                <a16:creationId xmlns:a16="http://schemas.microsoft.com/office/drawing/2014/main" id="{1219679A-C9FC-C507-6A1C-164F9D723A95}"/>
              </a:ext>
            </a:extLst>
          </p:cNvPr>
          <p:cNvPicPr>
            <a:picLocks noChangeAspect="1"/>
          </p:cNvPicPr>
          <p:nvPr/>
        </p:nvPicPr>
        <p:blipFill>
          <a:blip r:embed="rId3"/>
          <a:stretch>
            <a:fillRect/>
          </a:stretch>
        </p:blipFill>
        <p:spPr>
          <a:xfrm>
            <a:off x="200025" y="853957"/>
            <a:ext cx="3381375" cy="2936993"/>
          </a:xfrm>
          <a:prstGeom prst="rect">
            <a:avLst/>
          </a:prstGeom>
        </p:spPr>
      </p:pic>
      <p:pic>
        <p:nvPicPr>
          <p:cNvPr id="4" name="Image 3">
            <a:extLst>
              <a:ext uri="{FF2B5EF4-FFF2-40B4-BE49-F238E27FC236}">
                <a16:creationId xmlns:a16="http://schemas.microsoft.com/office/drawing/2014/main" id="{801C5F19-F2DD-2DB8-32D9-307142EE8067}"/>
              </a:ext>
            </a:extLst>
          </p:cNvPr>
          <p:cNvPicPr>
            <a:picLocks noChangeAspect="1"/>
          </p:cNvPicPr>
          <p:nvPr/>
        </p:nvPicPr>
        <p:blipFill>
          <a:blip r:embed="rId4"/>
          <a:stretch>
            <a:fillRect/>
          </a:stretch>
        </p:blipFill>
        <p:spPr>
          <a:xfrm>
            <a:off x="4071877" y="781051"/>
            <a:ext cx="3829294" cy="2936993"/>
          </a:xfrm>
          <a:prstGeom prst="rect">
            <a:avLst/>
          </a:prstGeom>
        </p:spPr>
      </p:pic>
      <p:pic>
        <p:nvPicPr>
          <p:cNvPr id="8" name="Image 7">
            <a:extLst>
              <a:ext uri="{FF2B5EF4-FFF2-40B4-BE49-F238E27FC236}">
                <a16:creationId xmlns:a16="http://schemas.microsoft.com/office/drawing/2014/main" id="{66B80709-5F40-A2EA-5E47-A23679469F45}"/>
              </a:ext>
            </a:extLst>
          </p:cNvPr>
          <p:cNvPicPr>
            <a:picLocks noChangeAspect="1"/>
          </p:cNvPicPr>
          <p:nvPr/>
        </p:nvPicPr>
        <p:blipFill>
          <a:blip r:embed="rId5"/>
          <a:stretch>
            <a:fillRect/>
          </a:stretch>
        </p:blipFill>
        <p:spPr>
          <a:xfrm>
            <a:off x="8391648" y="853957"/>
            <a:ext cx="3508500" cy="2864087"/>
          </a:xfrm>
          <a:prstGeom prst="rect">
            <a:avLst/>
          </a:prstGeom>
        </p:spPr>
      </p:pic>
      <p:pic>
        <p:nvPicPr>
          <p:cNvPr id="10" name="Image 9">
            <a:extLst>
              <a:ext uri="{FF2B5EF4-FFF2-40B4-BE49-F238E27FC236}">
                <a16:creationId xmlns:a16="http://schemas.microsoft.com/office/drawing/2014/main" id="{C2EF4DB0-6F0E-332B-C85E-793EB49CDC2A}"/>
              </a:ext>
            </a:extLst>
          </p:cNvPr>
          <p:cNvPicPr>
            <a:picLocks noChangeAspect="1"/>
          </p:cNvPicPr>
          <p:nvPr/>
        </p:nvPicPr>
        <p:blipFill>
          <a:blip r:embed="rId6"/>
          <a:stretch>
            <a:fillRect/>
          </a:stretch>
        </p:blipFill>
        <p:spPr>
          <a:xfrm>
            <a:off x="200025" y="3944792"/>
            <a:ext cx="3381375" cy="2796094"/>
          </a:xfrm>
          <a:prstGeom prst="rect">
            <a:avLst/>
          </a:prstGeom>
        </p:spPr>
      </p:pic>
      <p:pic>
        <p:nvPicPr>
          <p:cNvPr id="12" name="Image 11">
            <a:extLst>
              <a:ext uri="{FF2B5EF4-FFF2-40B4-BE49-F238E27FC236}">
                <a16:creationId xmlns:a16="http://schemas.microsoft.com/office/drawing/2014/main" id="{9CCACD19-6540-326E-0EB0-61D99CE42D03}"/>
              </a:ext>
            </a:extLst>
          </p:cNvPr>
          <p:cNvPicPr>
            <a:picLocks noChangeAspect="1"/>
          </p:cNvPicPr>
          <p:nvPr/>
        </p:nvPicPr>
        <p:blipFill>
          <a:blip r:embed="rId7"/>
          <a:stretch>
            <a:fillRect/>
          </a:stretch>
        </p:blipFill>
        <p:spPr>
          <a:xfrm>
            <a:off x="4071877" y="3870284"/>
            <a:ext cx="3829294" cy="2749590"/>
          </a:xfrm>
          <a:prstGeom prst="rect">
            <a:avLst/>
          </a:prstGeom>
        </p:spPr>
      </p:pic>
    </p:spTree>
    <p:extLst>
      <p:ext uri="{BB962C8B-B14F-4D97-AF65-F5344CB8AC3E}">
        <p14:creationId xmlns:p14="http://schemas.microsoft.com/office/powerpoint/2010/main" val="3306455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A86A9EC-640F-47FB-AA92-2851B3012347}"/>
              </a:ext>
            </a:extLst>
          </p:cNvPr>
          <p:cNvSpPr>
            <a:spLocks noGrp="1"/>
          </p:cNvSpPr>
          <p:nvPr>
            <p:ph type="title"/>
          </p:nvPr>
        </p:nvSpPr>
        <p:spPr>
          <a:xfrm>
            <a:off x="0" y="0"/>
            <a:ext cx="10515600" cy="700115"/>
          </a:xfrm>
        </p:spPr>
        <p:txBody>
          <a:bodyPr rtlCol="0"/>
          <a:lstStyle/>
          <a:p>
            <a:pPr rtl="0"/>
            <a:r>
              <a:rPr lang="fr-FR" sz="2000" dirty="0">
                <a:solidFill>
                  <a:schemeClr val="bg2">
                    <a:lumMod val="50000"/>
                  </a:schemeClr>
                </a:solidFill>
              </a:rPr>
              <a:t>Correlation </a:t>
            </a:r>
            <a:r>
              <a:rPr lang="fr-FR" sz="2000" dirty="0" err="1">
                <a:solidFill>
                  <a:schemeClr val="bg2">
                    <a:lumMod val="50000"/>
                  </a:schemeClr>
                </a:solidFill>
              </a:rPr>
              <a:t>between</a:t>
            </a:r>
            <a:r>
              <a:rPr lang="fr-FR" sz="2000" dirty="0">
                <a:solidFill>
                  <a:schemeClr val="bg2">
                    <a:lumMod val="50000"/>
                  </a:schemeClr>
                </a:solidFill>
              </a:rPr>
              <a:t> all variables</a:t>
            </a:r>
          </a:p>
        </p:txBody>
      </p:sp>
      <p:grpSp>
        <p:nvGrpSpPr>
          <p:cNvPr id="17" name="Groupe 16">
            <a:extLst>
              <a:ext uri="{FF2B5EF4-FFF2-40B4-BE49-F238E27FC236}">
                <a16:creationId xmlns:a16="http://schemas.microsoft.com/office/drawing/2014/main" id="{602F6667-7638-B7E9-C19F-1E5587A71FEF}"/>
              </a:ext>
            </a:extLst>
          </p:cNvPr>
          <p:cNvGrpSpPr/>
          <p:nvPr/>
        </p:nvGrpSpPr>
        <p:grpSpPr>
          <a:xfrm>
            <a:off x="0" y="1104900"/>
            <a:ext cx="8810625" cy="5753100"/>
            <a:chOff x="1200148" y="-161925"/>
            <a:chExt cx="7458076" cy="6619875"/>
          </a:xfrm>
        </p:grpSpPr>
        <p:pic>
          <p:nvPicPr>
            <p:cNvPr id="14" name="Image 13">
              <a:extLst>
                <a:ext uri="{FF2B5EF4-FFF2-40B4-BE49-F238E27FC236}">
                  <a16:creationId xmlns:a16="http://schemas.microsoft.com/office/drawing/2014/main" id="{F85B32E4-EE39-77C2-6443-CC2FBD9D4F13}"/>
                </a:ext>
              </a:extLst>
            </p:cNvPr>
            <p:cNvPicPr>
              <a:picLocks noChangeAspect="1"/>
            </p:cNvPicPr>
            <p:nvPr/>
          </p:nvPicPr>
          <p:blipFill rotWithShape="1">
            <a:blip r:embed="rId3"/>
            <a:srcRect l="30157" t="60367" r="9687" b="12415"/>
            <a:stretch/>
          </p:blipFill>
          <p:spPr>
            <a:xfrm>
              <a:off x="1200149" y="4505325"/>
              <a:ext cx="7458075" cy="1952625"/>
            </a:xfrm>
            <a:prstGeom prst="rect">
              <a:avLst/>
            </a:prstGeom>
          </p:spPr>
        </p:pic>
        <p:pic>
          <p:nvPicPr>
            <p:cNvPr id="16" name="Image 15">
              <a:extLst>
                <a:ext uri="{FF2B5EF4-FFF2-40B4-BE49-F238E27FC236}">
                  <a16:creationId xmlns:a16="http://schemas.microsoft.com/office/drawing/2014/main" id="{67251F4B-6942-E0EC-FEB9-D5D06B471074}"/>
                </a:ext>
              </a:extLst>
            </p:cNvPr>
            <p:cNvPicPr>
              <a:picLocks noChangeAspect="1"/>
            </p:cNvPicPr>
            <p:nvPr/>
          </p:nvPicPr>
          <p:blipFill rotWithShape="1">
            <a:blip r:embed="rId4"/>
            <a:srcRect l="30300" t="21528" r="9752" b="10416"/>
            <a:stretch/>
          </p:blipFill>
          <p:spPr>
            <a:xfrm>
              <a:off x="1200148" y="-161925"/>
              <a:ext cx="7458075" cy="4667250"/>
            </a:xfrm>
            <a:prstGeom prst="rect">
              <a:avLst/>
            </a:prstGeom>
          </p:spPr>
        </p:pic>
      </p:grpSp>
      <p:sp>
        <p:nvSpPr>
          <p:cNvPr id="18" name="Ellipse 17">
            <a:extLst>
              <a:ext uri="{FF2B5EF4-FFF2-40B4-BE49-F238E27FC236}">
                <a16:creationId xmlns:a16="http://schemas.microsoft.com/office/drawing/2014/main" id="{B72D2FC7-7882-8316-6662-A8A0B9022BBF}"/>
              </a:ext>
            </a:extLst>
          </p:cNvPr>
          <p:cNvSpPr/>
          <p:nvPr/>
        </p:nvSpPr>
        <p:spPr>
          <a:xfrm>
            <a:off x="10903741" y="700116"/>
            <a:ext cx="345281" cy="28297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55ECB1AA-03C3-EB23-09B4-D354E215AD3B}"/>
              </a:ext>
            </a:extLst>
          </p:cNvPr>
          <p:cNvSpPr/>
          <p:nvPr/>
        </p:nvSpPr>
        <p:spPr>
          <a:xfrm>
            <a:off x="11310930" y="207120"/>
            <a:ext cx="544513" cy="47873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C07BF069-FB8D-3E11-8ADA-8AADCB514D36}"/>
              </a:ext>
            </a:extLst>
          </p:cNvPr>
          <p:cNvSpPr/>
          <p:nvPr/>
        </p:nvSpPr>
        <p:spPr>
          <a:xfrm>
            <a:off x="10685063" y="6231748"/>
            <a:ext cx="391318" cy="39810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428513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A86A9EC-640F-47FB-AA92-2851B3012347}"/>
              </a:ext>
            </a:extLst>
          </p:cNvPr>
          <p:cNvSpPr>
            <a:spLocks noGrp="1"/>
          </p:cNvSpPr>
          <p:nvPr>
            <p:ph type="title"/>
          </p:nvPr>
        </p:nvSpPr>
        <p:spPr>
          <a:xfrm>
            <a:off x="733425" y="0"/>
            <a:ext cx="10515600" cy="700115"/>
          </a:xfrm>
        </p:spPr>
        <p:txBody>
          <a:bodyPr rtlCol="0"/>
          <a:lstStyle/>
          <a:p>
            <a:pPr rtl="0"/>
            <a:r>
              <a:rPr lang="fr-FR" sz="2000" dirty="0">
                <a:solidFill>
                  <a:schemeClr val="bg2">
                    <a:lumMod val="50000"/>
                  </a:schemeClr>
                </a:solidFill>
              </a:rPr>
              <a:t>Features selections </a:t>
            </a:r>
          </a:p>
        </p:txBody>
      </p:sp>
      <p:pic>
        <p:nvPicPr>
          <p:cNvPr id="7" name="Image 6">
            <a:extLst>
              <a:ext uri="{FF2B5EF4-FFF2-40B4-BE49-F238E27FC236}">
                <a16:creationId xmlns:a16="http://schemas.microsoft.com/office/drawing/2014/main" id="{EE8ECB91-64B9-6775-43E3-E92BB86F6FA5}"/>
              </a:ext>
            </a:extLst>
          </p:cNvPr>
          <p:cNvPicPr>
            <a:picLocks noChangeAspect="1"/>
          </p:cNvPicPr>
          <p:nvPr/>
        </p:nvPicPr>
        <p:blipFill>
          <a:blip r:embed="rId3"/>
          <a:stretch>
            <a:fillRect/>
          </a:stretch>
        </p:blipFill>
        <p:spPr>
          <a:xfrm>
            <a:off x="0" y="847725"/>
            <a:ext cx="11249025" cy="6010275"/>
          </a:xfrm>
          <a:prstGeom prst="rect">
            <a:avLst/>
          </a:prstGeom>
        </p:spPr>
      </p:pic>
    </p:spTree>
    <p:extLst>
      <p:ext uri="{BB962C8B-B14F-4D97-AF65-F5344CB8AC3E}">
        <p14:creationId xmlns:p14="http://schemas.microsoft.com/office/powerpoint/2010/main" val="1287926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A86A9EC-640F-47FB-AA92-2851B3012347}"/>
              </a:ext>
            </a:extLst>
          </p:cNvPr>
          <p:cNvSpPr>
            <a:spLocks noGrp="1"/>
          </p:cNvSpPr>
          <p:nvPr>
            <p:ph type="title"/>
          </p:nvPr>
        </p:nvSpPr>
        <p:spPr>
          <a:xfrm>
            <a:off x="685800" y="44450"/>
            <a:ext cx="10515600" cy="700115"/>
          </a:xfrm>
        </p:spPr>
        <p:txBody>
          <a:bodyPr rtlCol="0"/>
          <a:lstStyle/>
          <a:p>
            <a:pPr rtl="0"/>
            <a:r>
              <a:rPr lang="fr-FR" sz="2800" dirty="0">
                <a:solidFill>
                  <a:schemeClr val="bg2">
                    <a:lumMod val="50000"/>
                  </a:schemeClr>
                </a:solidFill>
              </a:rPr>
              <a:t>Pre-</a:t>
            </a:r>
            <a:r>
              <a:rPr lang="fr-FR" sz="2800" dirty="0" err="1">
                <a:solidFill>
                  <a:schemeClr val="bg2">
                    <a:lumMod val="50000"/>
                  </a:schemeClr>
                </a:solidFill>
              </a:rPr>
              <a:t>processing</a:t>
            </a:r>
            <a:r>
              <a:rPr lang="fr-FR" sz="2800" dirty="0">
                <a:solidFill>
                  <a:schemeClr val="bg2">
                    <a:lumMod val="50000"/>
                  </a:schemeClr>
                </a:solidFill>
              </a:rPr>
              <a:t> </a:t>
            </a:r>
          </a:p>
        </p:txBody>
      </p:sp>
      <p:pic>
        <p:nvPicPr>
          <p:cNvPr id="3" name="Image 2">
            <a:extLst>
              <a:ext uri="{FF2B5EF4-FFF2-40B4-BE49-F238E27FC236}">
                <a16:creationId xmlns:a16="http://schemas.microsoft.com/office/drawing/2014/main" id="{EB1D2859-2CD3-D9E2-8053-8F322B84B11B}"/>
              </a:ext>
            </a:extLst>
          </p:cNvPr>
          <p:cNvPicPr>
            <a:picLocks noChangeAspect="1"/>
          </p:cNvPicPr>
          <p:nvPr/>
        </p:nvPicPr>
        <p:blipFill>
          <a:blip r:embed="rId3"/>
          <a:stretch>
            <a:fillRect/>
          </a:stretch>
        </p:blipFill>
        <p:spPr>
          <a:xfrm>
            <a:off x="72110" y="1822800"/>
            <a:ext cx="11742980" cy="3626505"/>
          </a:xfrm>
          <a:prstGeom prst="rect">
            <a:avLst/>
          </a:prstGeom>
        </p:spPr>
      </p:pic>
      <p:sp>
        <p:nvSpPr>
          <p:cNvPr id="8" name="ZoneTexte 7">
            <a:extLst>
              <a:ext uri="{FF2B5EF4-FFF2-40B4-BE49-F238E27FC236}">
                <a16:creationId xmlns:a16="http://schemas.microsoft.com/office/drawing/2014/main" id="{9A80C8B7-4CD5-BE33-6BCC-6A6290168668}"/>
              </a:ext>
            </a:extLst>
          </p:cNvPr>
          <p:cNvSpPr txBox="1"/>
          <p:nvPr/>
        </p:nvSpPr>
        <p:spPr>
          <a:xfrm>
            <a:off x="363794" y="5842595"/>
            <a:ext cx="2310581" cy="923330"/>
          </a:xfrm>
          <a:prstGeom prst="rect">
            <a:avLst/>
          </a:prstGeom>
          <a:solidFill>
            <a:schemeClr val="bg1">
              <a:lumMod val="95000"/>
            </a:schemeClr>
          </a:solidFill>
        </p:spPr>
        <p:txBody>
          <a:bodyPr wrap="square" rtlCol="0">
            <a:spAutoFit/>
          </a:bodyPr>
          <a:lstStyle/>
          <a:p>
            <a:endParaRPr lang="fr-FR" b="1" dirty="0"/>
          </a:p>
          <a:p>
            <a:r>
              <a:rPr lang="fr-FR" b="1" dirty="0"/>
              <a:t>(4551, 52)</a:t>
            </a:r>
          </a:p>
          <a:p>
            <a:endParaRPr lang="fr-FR" b="1" dirty="0"/>
          </a:p>
        </p:txBody>
      </p:sp>
      <p:sp>
        <p:nvSpPr>
          <p:cNvPr id="10" name="Titre 4">
            <a:extLst>
              <a:ext uri="{FF2B5EF4-FFF2-40B4-BE49-F238E27FC236}">
                <a16:creationId xmlns:a16="http://schemas.microsoft.com/office/drawing/2014/main" id="{D865B16F-2A1B-985E-C913-732B21D48991}"/>
              </a:ext>
            </a:extLst>
          </p:cNvPr>
          <p:cNvSpPr txBox="1">
            <a:spLocks/>
          </p:cNvSpPr>
          <p:nvPr/>
        </p:nvSpPr>
        <p:spPr>
          <a:xfrm>
            <a:off x="409575" y="978771"/>
            <a:ext cx="10515600" cy="700115"/>
          </a:xfrm>
          <a:prstGeom prst="rect">
            <a:avLst/>
          </a:prstGeom>
        </p:spPr>
        <p:txBody>
          <a:bodyPr rtlCol="0" anchor="ctr"/>
          <a:lstStyle>
            <a:lvl1pPr algn="ctr"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l"/>
            <a:r>
              <a:rPr lang="fr-FR" sz="2400" dirty="0"/>
              <a:t>Utilisation du one Hot encoding</a:t>
            </a:r>
          </a:p>
        </p:txBody>
      </p:sp>
    </p:spTree>
    <p:extLst>
      <p:ext uri="{BB962C8B-B14F-4D97-AF65-F5344CB8AC3E}">
        <p14:creationId xmlns:p14="http://schemas.microsoft.com/office/powerpoint/2010/main" val="322923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A86A9EC-640F-47FB-AA92-2851B3012347}"/>
              </a:ext>
            </a:extLst>
          </p:cNvPr>
          <p:cNvSpPr>
            <a:spLocks noGrp="1"/>
          </p:cNvSpPr>
          <p:nvPr>
            <p:ph type="title"/>
          </p:nvPr>
        </p:nvSpPr>
        <p:spPr>
          <a:xfrm>
            <a:off x="685800" y="92075"/>
            <a:ext cx="10515600" cy="700115"/>
          </a:xfrm>
        </p:spPr>
        <p:txBody>
          <a:bodyPr rtlCol="0"/>
          <a:lstStyle/>
          <a:p>
            <a:pPr rtl="0"/>
            <a:r>
              <a:rPr lang="fr-FR" sz="2400" dirty="0">
                <a:solidFill>
                  <a:schemeClr val="bg2">
                    <a:lumMod val="50000"/>
                  </a:schemeClr>
                </a:solidFill>
              </a:rPr>
              <a:t>Standardisation  </a:t>
            </a:r>
          </a:p>
        </p:txBody>
      </p:sp>
      <p:pic>
        <p:nvPicPr>
          <p:cNvPr id="6" name="Image 5">
            <a:extLst>
              <a:ext uri="{FF2B5EF4-FFF2-40B4-BE49-F238E27FC236}">
                <a16:creationId xmlns:a16="http://schemas.microsoft.com/office/drawing/2014/main" id="{D218C7DC-46BB-E2EE-7C8F-851FA8F236F9}"/>
              </a:ext>
            </a:extLst>
          </p:cNvPr>
          <p:cNvPicPr>
            <a:picLocks noChangeAspect="1"/>
          </p:cNvPicPr>
          <p:nvPr/>
        </p:nvPicPr>
        <p:blipFill>
          <a:blip r:embed="rId3"/>
          <a:stretch>
            <a:fillRect/>
          </a:stretch>
        </p:blipFill>
        <p:spPr>
          <a:xfrm>
            <a:off x="260555" y="1865468"/>
            <a:ext cx="11670890" cy="4781137"/>
          </a:xfrm>
          <a:prstGeom prst="rect">
            <a:avLst/>
          </a:prstGeom>
        </p:spPr>
      </p:pic>
      <p:sp>
        <p:nvSpPr>
          <p:cNvPr id="8" name="Titre 4">
            <a:extLst>
              <a:ext uri="{FF2B5EF4-FFF2-40B4-BE49-F238E27FC236}">
                <a16:creationId xmlns:a16="http://schemas.microsoft.com/office/drawing/2014/main" id="{A806309D-94BE-7DDF-9362-D0A5D1DC0B00}"/>
              </a:ext>
            </a:extLst>
          </p:cNvPr>
          <p:cNvSpPr txBox="1">
            <a:spLocks/>
          </p:cNvSpPr>
          <p:nvPr/>
        </p:nvSpPr>
        <p:spPr>
          <a:xfrm>
            <a:off x="260555" y="978771"/>
            <a:ext cx="10515600" cy="700115"/>
          </a:xfrm>
          <a:prstGeom prst="rect">
            <a:avLst/>
          </a:prstGeom>
        </p:spPr>
        <p:txBody>
          <a:bodyPr rtlCol="0" anchor="ctr"/>
          <a:lstStyle>
            <a:lvl1pPr algn="ctr"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l"/>
            <a:r>
              <a:rPr lang="fr-FR" sz="2400" dirty="0"/>
              <a:t>Utilisation du RobutScaler  </a:t>
            </a:r>
          </a:p>
        </p:txBody>
      </p:sp>
    </p:spTree>
    <p:extLst>
      <p:ext uri="{BB962C8B-B14F-4D97-AF65-F5344CB8AC3E}">
        <p14:creationId xmlns:p14="http://schemas.microsoft.com/office/powerpoint/2010/main" val="2051122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Espace réservé d’image 9" descr="Ascenseu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3">
            <a:alphaModFix amt="60000"/>
          </a:blip>
          <a:srcRect t="6729" r="33992" b="40721"/>
          <a:stretch/>
        </p:blipFill>
        <p:spPr>
          <a:xfrm>
            <a:off x="0"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1" name="Titre 10">
            <a:extLst>
              <a:ext uri="{FF2B5EF4-FFF2-40B4-BE49-F238E27FC236}">
                <a16:creationId xmlns:a16="http://schemas.microsoft.com/office/drawing/2014/main" id="{3D9E7E43-0082-4819-947F-94AD5664FC83}"/>
              </a:ext>
            </a:extLst>
          </p:cNvPr>
          <p:cNvSpPr>
            <a:spLocks noGrp="1"/>
          </p:cNvSpPr>
          <p:nvPr>
            <p:ph type="title"/>
          </p:nvPr>
        </p:nvSpPr>
        <p:spPr>
          <a:xfrm>
            <a:off x="3882439" y="1860418"/>
            <a:ext cx="4042361" cy="1965990"/>
          </a:xfrm>
        </p:spPr>
        <p:txBody>
          <a:bodyPr rtlCol="0"/>
          <a:lstStyle/>
          <a:p>
            <a:pPr rtl="0" eaLnBrk="1" latinLnBrk="0" hangingPunct="1"/>
            <a:r>
              <a:rPr lang="fr-FR" dirty="0">
                <a:latin typeface="Calibri Light" panose="020F0302020204030204" pitchFamily="34" charset="0"/>
                <a:ea typeface="+mn-ea"/>
                <a:cs typeface="+mn-cs"/>
              </a:rPr>
              <a:t>Modélisation</a:t>
            </a:r>
            <a:endParaRPr lang="fr-FR"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5" name="Espace réservé du texte 4">
            <a:extLst>
              <a:ext uri="{FF2B5EF4-FFF2-40B4-BE49-F238E27FC236}">
                <a16:creationId xmlns:a16="http://schemas.microsoft.com/office/drawing/2014/main" id="{6B6DDC29-DFE2-4F0C-9C81-DDBC9CD8D269}"/>
              </a:ext>
            </a:extLst>
          </p:cNvPr>
          <p:cNvSpPr>
            <a:spLocks noGrp="1"/>
          </p:cNvSpPr>
          <p:nvPr>
            <p:ph type="body" sz="quarter" idx="11"/>
          </p:nvPr>
        </p:nvSpPr>
        <p:spPr>
          <a:xfrm>
            <a:off x="4133533" y="4859469"/>
            <a:ext cx="3924934" cy="490538"/>
          </a:xfrm>
        </p:spPr>
        <p:txBody>
          <a:bodyPr rtlCol="0"/>
          <a:lstStyle/>
          <a:p>
            <a:pPr rtl="0"/>
            <a:r>
              <a:rPr lang="fr-FR" dirty="0"/>
              <a:t>On poursuit ! </a:t>
            </a:r>
          </a:p>
        </p:txBody>
      </p:sp>
    </p:spTree>
    <p:extLst>
      <p:ext uri="{BB962C8B-B14F-4D97-AF65-F5344CB8AC3E}">
        <p14:creationId xmlns:p14="http://schemas.microsoft.com/office/powerpoint/2010/main" val="2336523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2">
              <a:lumMod val="75000"/>
            </a:schemeClr>
          </a:fgClr>
          <a:bgClr>
            <a:schemeClr val="bg1"/>
          </a:bgClr>
        </a:pattFill>
        <a:effectLst/>
      </p:bgPr>
    </p:bg>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A86A9EC-640F-47FB-AA92-2851B3012347}"/>
              </a:ext>
            </a:extLst>
          </p:cNvPr>
          <p:cNvSpPr>
            <a:spLocks noGrp="1"/>
          </p:cNvSpPr>
          <p:nvPr>
            <p:ph type="title"/>
          </p:nvPr>
        </p:nvSpPr>
        <p:spPr>
          <a:xfrm>
            <a:off x="466725" y="82550"/>
            <a:ext cx="10515600" cy="700115"/>
          </a:xfrm>
        </p:spPr>
        <p:txBody>
          <a:bodyPr rtlCol="0"/>
          <a:lstStyle/>
          <a:p>
            <a:pPr rtl="0"/>
            <a:r>
              <a:rPr lang="fr-FR" sz="2800" dirty="0">
                <a:solidFill>
                  <a:schemeClr val="bg2">
                    <a:lumMod val="50000"/>
                  </a:schemeClr>
                </a:solidFill>
              </a:rPr>
              <a:t>Modeling</a:t>
            </a:r>
          </a:p>
        </p:txBody>
      </p:sp>
      <p:pic>
        <p:nvPicPr>
          <p:cNvPr id="6" name="Image 5">
            <a:extLst>
              <a:ext uri="{FF2B5EF4-FFF2-40B4-BE49-F238E27FC236}">
                <a16:creationId xmlns:a16="http://schemas.microsoft.com/office/drawing/2014/main" id="{E4A59F8C-BA0D-B064-F382-F5954E91C573}"/>
              </a:ext>
            </a:extLst>
          </p:cNvPr>
          <p:cNvPicPr>
            <a:picLocks noChangeAspect="1"/>
          </p:cNvPicPr>
          <p:nvPr/>
        </p:nvPicPr>
        <p:blipFill>
          <a:blip r:embed="rId3"/>
          <a:stretch>
            <a:fillRect/>
          </a:stretch>
        </p:blipFill>
        <p:spPr>
          <a:xfrm>
            <a:off x="6305550" y="2552479"/>
            <a:ext cx="5819775" cy="4305521"/>
          </a:xfrm>
          <a:prstGeom prst="rect">
            <a:avLst/>
          </a:prstGeom>
        </p:spPr>
      </p:pic>
      <p:grpSp>
        <p:nvGrpSpPr>
          <p:cNvPr id="9" name="Groupe 8">
            <a:extLst>
              <a:ext uri="{FF2B5EF4-FFF2-40B4-BE49-F238E27FC236}">
                <a16:creationId xmlns:a16="http://schemas.microsoft.com/office/drawing/2014/main" id="{55151D4A-9EB1-9329-2A59-6B4040FC95F3}"/>
              </a:ext>
            </a:extLst>
          </p:cNvPr>
          <p:cNvGrpSpPr/>
          <p:nvPr/>
        </p:nvGrpSpPr>
        <p:grpSpPr>
          <a:xfrm>
            <a:off x="0" y="782665"/>
            <a:ext cx="6953250" cy="5987176"/>
            <a:chOff x="0" y="782665"/>
            <a:chExt cx="6953250" cy="5987176"/>
          </a:xfrm>
        </p:grpSpPr>
        <p:pic>
          <p:nvPicPr>
            <p:cNvPr id="3" name="Image 2">
              <a:extLst>
                <a:ext uri="{FF2B5EF4-FFF2-40B4-BE49-F238E27FC236}">
                  <a16:creationId xmlns:a16="http://schemas.microsoft.com/office/drawing/2014/main" id="{C7191ABB-874D-D1A0-61F7-85F4C157690A}"/>
                </a:ext>
              </a:extLst>
            </p:cNvPr>
            <p:cNvPicPr>
              <a:picLocks noChangeAspect="1"/>
            </p:cNvPicPr>
            <p:nvPr/>
          </p:nvPicPr>
          <p:blipFill>
            <a:blip r:embed="rId4"/>
            <a:stretch>
              <a:fillRect/>
            </a:stretch>
          </p:blipFill>
          <p:spPr>
            <a:xfrm>
              <a:off x="66675" y="782665"/>
              <a:ext cx="6886575" cy="4114859"/>
            </a:xfrm>
            <a:prstGeom prst="rect">
              <a:avLst/>
            </a:prstGeom>
          </p:spPr>
        </p:pic>
        <p:sp>
          <p:nvSpPr>
            <p:cNvPr id="7" name="ZoneTexte 6">
              <a:extLst>
                <a:ext uri="{FF2B5EF4-FFF2-40B4-BE49-F238E27FC236}">
                  <a16:creationId xmlns:a16="http://schemas.microsoft.com/office/drawing/2014/main" id="{39395563-E777-8797-4679-9F6AE64CBA7D}"/>
                </a:ext>
              </a:extLst>
            </p:cNvPr>
            <p:cNvSpPr txBox="1"/>
            <p:nvPr/>
          </p:nvSpPr>
          <p:spPr>
            <a:xfrm>
              <a:off x="0" y="4830849"/>
              <a:ext cx="6419850" cy="1938992"/>
            </a:xfrm>
            <a:prstGeom prst="rect">
              <a:avLst/>
            </a:prstGeom>
            <a:solidFill>
              <a:schemeClr val="bg1"/>
            </a:solidFill>
          </p:spPr>
          <p:txBody>
            <a:bodyPr wrap="square" rtlCol="0">
              <a:spAutoFit/>
            </a:bodyPr>
            <a:lstStyle/>
            <a:p>
              <a:r>
                <a:rPr lang="fr-FR" sz="2400" b="1" dirty="0"/>
                <a:t>Résultats des différents types de modèles</a:t>
              </a:r>
            </a:p>
            <a:p>
              <a:endParaRPr lang="fr-FR" sz="2400" b="1" dirty="0"/>
            </a:p>
            <a:p>
              <a:endParaRPr lang="fr-FR" sz="2400" b="1" dirty="0"/>
            </a:p>
            <a:p>
              <a:endParaRPr lang="fr-FR" sz="2400" b="1" dirty="0"/>
            </a:p>
            <a:p>
              <a:endParaRPr lang="fr-FR" sz="2400" b="1" dirty="0"/>
            </a:p>
          </p:txBody>
        </p:sp>
      </p:grpSp>
      <p:sp>
        <p:nvSpPr>
          <p:cNvPr id="8" name="ZoneTexte 7">
            <a:extLst>
              <a:ext uri="{FF2B5EF4-FFF2-40B4-BE49-F238E27FC236}">
                <a16:creationId xmlns:a16="http://schemas.microsoft.com/office/drawing/2014/main" id="{19061DEF-5BAB-1EEA-8637-158C0BDBF348}"/>
              </a:ext>
            </a:extLst>
          </p:cNvPr>
          <p:cNvSpPr txBox="1"/>
          <p:nvPr/>
        </p:nvSpPr>
        <p:spPr>
          <a:xfrm>
            <a:off x="6953250" y="1593599"/>
            <a:ext cx="4800600" cy="830997"/>
          </a:xfrm>
          <a:prstGeom prst="rect">
            <a:avLst/>
          </a:prstGeom>
          <a:noFill/>
        </p:spPr>
        <p:txBody>
          <a:bodyPr wrap="square" rtlCol="0">
            <a:spAutoFit/>
          </a:bodyPr>
          <a:lstStyle/>
          <a:p>
            <a:r>
              <a:rPr lang="fr-FR" sz="2400" b="1" dirty="0"/>
              <a:t>Graphique des RMSE de chaque type de modèles</a:t>
            </a:r>
          </a:p>
        </p:txBody>
      </p:sp>
    </p:spTree>
    <p:extLst>
      <p:ext uri="{BB962C8B-B14F-4D97-AF65-F5344CB8AC3E}">
        <p14:creationId xmlns:p14="http://schemas.microsoft.com/office/powerpoint/2010/main" val="2373139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1EF53E3-F88C-4203-A489-8C9D57513DF6}"/>
              </a:ext>
            </a:extLst>
          </p:cNvPr>
          <p:cNvSpPr>
            <a:spLocks noGrp="1"/>
          </p:cNvSpPr>
          <p:nvPr>
            <p:ph type="title"/>
          </p:nvPr>
        </p:nvSpPr>
        <p:spPr>
          <a:xfrm>
            <a:off x="555625" y="508426"/>
            <a:ext cx="4275138" cy="830997"/>
          </a:xfrm>
        </p:spPr>
        <p:txBody>
          <a:bodyPr rtlCol="0"/>
          <a:lstStyle/>
          <a:p>
            <a:pPr rtl="0"/>
            <a:r>
              <a:rPr lang="fr-FR" dirty="0">
                <a:solidFill>
                  <a:schemeClr val="bg2">
                    <a:lumMod val="50000"/>
                  </a:schemeClr>
                </a:solidFill>
              </a:rPr>
              <a:t>Introduction</a:t>
            </a:r>
          </a:p>
        </p:txBody>
      </p:sp>
      <p:sp>
        <p:nvSpPr>
          <p:cNvPr id="8" name="Espace réservé du texte 7">
            <a:extLst>
              <a:ext uri="{FF2B5EF4-FFF2-40B4-BE49-F238E27FC236}">
                <a16:creationId xmlns:a16="http://schemas.microsoft.com/office/drawing/2014/main" id="{6F03AADD-A4FE-4CE8-944C-3F9C9777F0AB}"/>
              </a:ext>
            </a:extLst>
          </p:cNvPr>
          <p:cNvSpPr>
            <a:spLocks noGrp="1"/>
          </p:cNvSpPr>
          <p:nvPr>
            <p:ph type="body" sz="quarter" idx="12"/>
          </p:nvPr>
        </p:nvSpPr>
        <p:spPr>
          <a:xfrm>
            <a:off x="555625" y="1473200"/>
            <a:ext cx="5664200" cy="4460875"/>
          </a:xfrm>
        </p:spPr>
        <p:txBody>
          <a:bodyPr rtlCol="0"/>
          <a:lstStyle/>
          <a:p>
            <a:pPr marL="0" indent="0" rtl="0">
              <a:buNone/>
            </a:pPr>
            <a:r>
              <a:rPr lang="fr-FR" sz="2400" b="1" dirty="0"/>
              <a:t>Le présent exposé montre l'ensemble des étapes nécessaires à la construction d'un modèle de machine learning permettant de prédire les prix des maisons en fonction de plusieurs caractéristiques. Pour ce faire, nous irons de la présentation de la base de données, de l'analyse descriptives et exploratoire, de la visualisation des données, du pré-traitement jusqu'a la modélisation et enfin nous ferons présenterons un modèle optimal.</a:t>
            </a:r>
          </a:p>
        </p:txBody>
      </p:sp>
      <p:pic>
        <p:nvPicPr>
          <p:cNvPr id="4" name="Espace réservé d’image 3" descr="vue rapprochée d’un bâtiment">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2" name="ZoneTexte 1">
            <a:extLst>
              <a:ext uri="{FF2B5EF4-FFF2-40B4-BE49-F238E27FC236}">
                <a16:creationId xmlns:a16="http://schemas.microsoft.com/office/drawing/2014/main" id="{3BEE0998-08A7-AA0A-2C3B-41ED75BCC68D}"/>
              </a:ext>
            </a:extLst>
          </p:cNvPr>
          <p:cNvSpPr txBox="1"/>
          <p:nvPr/>
        </p:nvSpPr>
        <p:spPr>
          <a:xfrm>
            <a:off x="274412" y="6179217"/>
            <a:ext cx="2339975" cy="600075"/>
          </a:xfrm>
          <a:prstGeom prst="rect">
            <a:avLst/>
          </a:prstGeom>
          <a:solidFill>
            <a:schemeClr val="bg1">
              <a:lumMod val="95000"/>
            </a:schemeClr>
          </a:solidFill>
        </p:spPr>
        <p:txBody>
          <a:bodyPr wrap="square" rtlCol="0">
            <a:spAutoFit/>
          </a:bodyPr>
          <a:lstStyle/>
          <a:p>
            <a:endParaRPr lang="fr-FR" dirty="0"/>
          </a:p>
        </p:txBody>
      </p:sp>
    </p:spTree>
    <p:extLst>
      <p:ext uri="{BB962C8B-B14F-4D97-AF65-F5344CB8AC3E}">
        <p14:creationId xmlns:p14="http://schemas.microsoft.com/office/powerpoint/2010/main" val="3696770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Espace réservé d’image 10" descr="Reflet d’une ville à la tombée de la nuit sur un bâtiment de verre">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3">
            <a:alphaModFix amt="80000"/>
          </a:blip>
          <a:srcRect t="6692" b="6692"/>
          <a:stretch/>
        </p:blipFill>
        <p:spPr>
          <a:xfrm>
            <a:off x="-5606" y="-9525"/>
            <a:ext cx="12192000" cy="6858000"/>
          </a:xfrm>
        </p:spPr>
      </p:pic>
      <p:sp>
        <p:nvSpPr>
          <p:cNvPr id="7" name="Ovale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5" name="Titre 4">
            <a:extLst>
              <a:ext uri="{FF2B5EF4-FFF2-40B4-BE49-F238E27FC236}">
                <a16:creationId xmlns:a16="http://schemas.microsoft.com/office/drawing/2014/main" id="{C0CA4A65-0235-4CB2-B09E-4E2D8F223034}"/>
              </a:ext>
            </a:extLst>
          </p:cNvPr>
          <p:cNvSpPr>
            <a:spLocks noGrp="1"/>
          </p:cNvSpPr>
          <p:nvPr>
            <p:ph type="title"/>
          </p:nvPr>
        </p:nvSpPr>
        <p:spPr>
          <a:xfrm>
            <a:off x="4045678" y="2482700"/>
            <a:ext cx="4007183" cy="1440953"/>
          </a:xfrm>
        </p:spPr>
        <p:txBody>
          <a:bodyPr rtlCol="0"/>
          <a:lstStyle/>
          <a:p>
            <a:pPr rtl="0" eaLnBrk="1" latinLnBrk="0" hangingPunct="1"/>
            <a:r>
              <a:rPr lang="fr-FR" sz="3600" b="1" dirty="0"/>
              <a:t>Modèle </a:t>
            </a:r>
            <a:br>
              <a:rPr lang="fr-FR" sz="3600" b="1" dirty="0"/>
            </a:br>
            <a:r>
              <a:rPr lang="fr-FR" sz="3600" b="1" dirty="0"/>
              <a:t>final et </a:t>
            </a:r>
            <a:br>
              <a:rPr lang="fr-FR" sz="3600" b="1" dirty="0"/>
            </a:br>
            <a:r>
              <a:rPr lang="fr-FR" sz="3600" b="1" dirty="0"/>
              <a:t>amélioration </a:t>
            </a:r>
          </a:p>
        </p:txBody>
      </p:sp>
      <p:sp>
        <p:nvSpPr>
          <p:cNvPr id="2" name="Ovale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3" name="Ovale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4" name="Ovale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8" name="Espace réservé du texte 7">
            <a:extLst>
              <a:ext uri="{FF2B5EF4-FFF2-40B4-BE49-F238E27FC236}">
                <a16:creationId xmlns:a16="http://schemas.microsoft.com/office/drawing/2014/main" id="{17DE5458-0766-49A5-8982-EF9557A6BB94}"/>
              </a:ext>
            </a:extLst>
          </p:cNvPr>
          <p:cNvSpPr>
            <a:spLocks noGrp="1"/>
          </p:cNvSpPr>
          <p:nvPr>
            <p:ph type="body" sz="quarter" idx="11"/>
          </p:nvPr>
        </p:nvSpPr>
        <p:spPr/>
        <p:txBody>
          <a:bodyPr rtlCol="0"/>
          <a:lstStyle/>
          <a:p>
            <a:pPr rtl="0"/>
            <a:r>
              <a:rPr lang="fr-FR" dirty="0"/>
              <a:t>Dernière étape</a:t>
            </a:r>
          </a:p>
        </p:txBody>
      </p:sp>
    </p:spTree>
    <p:extLst>
      <p:ext uri="{BB962C8B-B14F-4D97-AF65-F5344CB8AC3E}">
        <p14:creationId xmlns:p14="http://schemas.microsoft.com/office/powerpoint/2010/main" val="4101399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5EA303D-3140-EF9A-6808-1AF940AE689C}"/>
              </a:ext>
            </a:extLst>
          </p:cNvPr>
          <p:cNvSpPr>
            <a:spLocks noGrp="1"/>
          </p:cNvSpPr>
          <p:nvPr>
            <p:ph type="title"/>
          </p:nvPr>
        </p:nvSpPr>
        <p:spPr>
          <a:xfrm>
            <a:off x="638175" y="187325"/>
            <a:ext cx="10515600" cy="700115"/>
          </a:xfrm>
        </p:spPr>
        <p:txBody>
          <a:bodyPr/>
          <a:lstStyle/>
          <a:p>
            <a:r>
              <a:rPr lang="fr-FR" sz="2800" dirty="0">
                <a:solidFill>
                  <a:schemeClr val="bg2">
                    <a:lumMod val="50000"/>
                  </a:schemeClr>
                </a:solidFill>
              </a:rPr>
              <a:t>House </a:t>
            </a:r>
            <a:r>
              <a:rPr lang="fr-FR" sz="2800" dirty="0" err="1">
                <a:solidFill>
                  <a:schemeClr val="bg2">
                    <a:lumMod val="50000"/>
                  </a:schemeClr>
                </a:solidFill>
              </a:rPr>
              <a:t>price</a:t>
            </a:r>
            <a:r>
              <a:rPr lang="fr-FR" sz="2800" dirty="0">
                <a:solidFill>
                  <a:schemeClr val="bg2">
                    <a:lumMod val="50000"/>
                  </a:schemeClr>
                </a:solidFill>
              </a:rPr>
              <a:t> test and </a:t>
            </a:r>
            <a:r>
              <a:rPr lang="fr-FR" sz="2800" dirty="0" err="1">
                <a:solidFill>
                  <a:schemeClr val="bg2">
                    <a:lumMod val="50000"/>
                  </a:schemeClr>
                </a:solidFill>
              </a:rPr>
              <a:t>predicted</a:t>
            </a:r>
            <a:r>
              <a:rPr lang="fr-FR" sz="2800" dirty="0">
                <a:solidFill>
                  <a:schemeClr val="bg2">
                    <a:lumMod val="50000"/>
                  </a:schemeClr>
                </a:solidFill>
              </a:rPr>
              <a:t> data</a:t>
            </a:r>
          </a:p>
        </p:txBody>
      </p:sp>
      <p:pic>
        <p:nvPicPr>
          <p:cNvPr id="5" name="Image 4">
            <a:extLst>
              <a:ext uri="{FF2B5EF4-FFF2-40B4-BE49-F238E27FC236}">
                <a16:creationId xmlns:a16="http://schemas.microsoft.com/office/drawing/2014/main" id="{6FF6E3BC-68E2-F627-91C9-54FEBDA45F71}"/>
              </a:ext>
            </a:extLst>
          </p:cNvPr>
          <p:cNvPicPr>
            <a:picLocks noChangeAspect="1"/>
          </p:cNvPicPr>
          <p:nvPr/>
        </p:nvPicPr>
        <p:blipFill>
          <a:blip r:embed="rId2"/>
          <a:stretch>
            <a:fillRect/>
          </a:stretch>
        </p:blipFill>
        <p:spPr>
          <a:xfrm>
            <a:off x="0" y="1958889"/>
            <a:ext cx="10991850" cy="4899111"/>
          </a:xfrm>
          <a:prstGeom prst="rect">
            <a:avLst/>
          </a:prstGeom>
        </p:spPr>
      </p:pic>
      <p:sp>
        <p:nvSpPr>
          <p:cNvPr id="6" name="ZoneTexte 5">
            <a:extLst>
              <a:ext uri="{FF2B5EF4-FFF2-40B4-BE49-F238E27FC236}">
                <a16:creationId xmlns:a16="http://schemas.microsoft.com/office/drawing/2014/main" id="{37112295-AA2B-F4A6-9DDB-D5B29B76AC0E}"/>
              </a:ext>
            </a:extLst>
          </p:cNvPr>
          <p:cNvSpPr txBox="1"/>
          <p:nvPr/>
        </p:nvSpPr>
        <p:spPr>
          <a:xfrm>
            <a:off x="733425" y="1238250"/>
            <a:ext cx="9372600" cy="400110"/>
          </a:xfrm>
          <a:prstGeom prst="rect">
            <a:avLst/>
          </a:prstGeom>
          <a:noFill/>
        </p:spPr>
        <p:txBody>
          <a:bodyPr wrap="square" rtlCol="0">
            <a:spAutoFit/>
          </a:bodyPr>
          <a:lstStyle/>
          <a:p>
            <a:r>
              <a:rPr lang="fr-FR" sz="2000" b="1" dirty="0"/>
              <a:t>Nuage des valeurs observées (testées) et valeurs prédites du modèle retenu (</a:t>
            </a:r>
            <a:r>
              <a:rPr lang="fr-FR" sz="2000" b="1" dirty="0" err="1"/>
              <a:t>XGBoost</a:t>
            </a:r>
            <a:r>
              <a:rPr lang="fr-FR" sz="2000" b="1" dirty="0"/>
              <a:t>)  </a:t>
            </a:r>
          </a:p>
        </p:txBody>
      </p:sp>
    </p:spTree>
    <p:extLst>
      <p:ext uri="{BB962C8B-B14F-4D97-AF65-F5344CB8AC3E}">
        <p14:creationId xmlns:p14="http://schemas.microsoft.com/office/powerpoint/2010/main" val="1363948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5EA303D-3140-EF9A-6808-1AF940AE689C}"/>
              </a:ext>
            </a:extLst>
          </p:cNvPr>
          <p:cNvSpPr>
            <a:spLocks noGrp="1"/>
          </p:cNvSpPr>
          <p:nvPr>
            <p:ph type="title"/>
          </p:nvPr>
        </p:nvSpPr>
        <p:spPr>
          <a:xfrm>
            <a:off x="638175" y="187325"/>
            <a:ext cx="10515600" cy="700115"/>
          </a:xfrm>
        </p:spPr>
        <p:txBody>
          <a:bodyPr/>
          <a:lstStyle/>
          <a:p>
            <a:r>
              <a:rPr lang="fr-FR" sz="3600" dirty="0">
                <a:solidFill>
                  <a:schemeClr val="bg2">
                    <a:lumMod val="50000"/>
                  </a:schemeClr>
                </a:solidFill>
              </a:rPr>
              <a:t>Courbe d'apprentissage</a:t>
            </a:r>
          </a:p>
        </p:txBody>
      </p:sp>
      <p:pic>
        <p:nvPicPr>
          <p:cNvPr id="4" name="Image 3">
            <a:extLst>
              <a:ext uri="{FF2B5EF4-FFF2-40B4-BE49-F238E27FC236}">
                <a16:creationId xmlns:a16="http://schemas.microsoft.com/office/drawing/2014/main" id="{F7620649-9F60-C3CC-5C62-16F08F55A50C}"/>
              </a:ext>
            </a:extLst>
          </p:cNvPr>
          <p:cNvPicPr>
            <a:picLocks noChangeAspect="1"/>
          </p:cNvPicPr>
          <p:nvPr/>
        </p:nvPicPr>
        <p:blipFill>
          <a:blip r:embed="rId2"/>
          <a:stretch>
            <a:fillRect/>
          </a:stretch>
        </p:blipFill>
        <p:spPr>
          <a:xfrm>
            <a:off x="638175" y="999459"/>
            <a:ext cx="10674867" cy="5671215"/>
          </a:xfrm>
          <a:prstGeom prst="rect">
            <a:avLst/>
          </a:prstGeom>
        </p:spPr>
      </p:pic>
    </p:spTree>
    <p:extLst>
      <p:ext uri="{BB962C8B-B14F-4D97-AF65-F5344CB8AC3E}">
        <p14:creationId xmlns:p14="http://schemas.microsoft.com/office/powerpoint/2010/main" val="2491759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D88C20CF-C1EE-4092-B52D-FD4AB2AB2508}"/>
              </a:ext>
            </a:extLst>
          </p:cNvPr>
          <p:cNvSpPr>
            <a:spLocks noGrp="1"/>
          </p:cNvSpPr>
          <p:nvPr>
            <p:ph type="title"/>
          </p:nvPr>
        </p:nvSpPr>
        <p:spPr>
          <a:xfrm>
            <a:off x="238125" y="459961"/>
            <a:ext cx="11340000" cy="700114"/>
          </a:xfrm>
          <a:prstGeom prst="rect">
            <a:avLst/>
          </a:prstGeom>
        </p:spPr>
        <p:txBody>
          <a:bodyPr rtlCol="0" anchor="ctr"/>
          <a:lstStyle/>
          <a:p>
            <a:pPr algn="ctr" rtl="0"/>
            <a:r>
              <a:rPr lang="fr-FR" sz="4800" b="1">
                <a:solidFill>
                  <a:schemeClr val="tx1"/>
                </a:solidFill>
              </a:rPr>
              <a:t>Équipe</a:t>
            </a:r>
          </a:p>
        </p:txBody>
      </p:sp>
      <p:sp>
        <p:nvSpPr>
          <p:cNvPr id="29" name="Espace réservé du texte 28">
            <a:extLst>
              <a:ext uri="{FF2B5EF4-FFF2-40B4-BE49-F238E27FC236}">
                <a16:creationId xmlns:a16="http://schemas.microsoft.com/office/drawing/2014/main" id="{E83F2E96-9C2D-4D1E-96F8-93A9DB1304A0}"/>
              </a:ext>
            </a:extLst>
          </p:cNvPr>
          <p:cNvSpPr>
            <a:spLocks noGrp="1"/>
          </p:cNvSpPr>
          <p:nvPr>
            <p:ph type="body" sz="quarter" idx="12"/>
          </p:nvPr>
        </p:nvSpPr>
        <p:spPr/>
        <p:txBody>
          <a:bodyPr rtlCol="0"/>
          <a:lstStyle/>
          <a:p>
            <a:pPr rtl="0"/>
            <a:r>
              <a:rPr lang="fr-FR" sz="1400" dirty="0"/>
              <a:t>JEAN MOYENGA</a:t>
            </a:r>
          </a:p>
        </p:txBody>
      </p:sp>
      <p:sp>
        <p:nvSpPr>
          <p:cNvPr id="31" name="Espace réservé du texte 30">
            <a:extLst>
              <a:ext uri="{FF2B5EF4-FFF2-40B4-BE49-F238E27FC236}">
                <a16:creationId xmlns:a16="http://schemas.microsoft.com/office/drawing/2014/main" id="{97AB1F14-3A1E-4057-A473-9975BA59F012}"/>
              </a:ext>
            </a:extLst>
          </p:cNvPr>
          <p:cNvSpPr>
            <a:spLocks noGrp="1"/>
          </p:cNvSpPr>
          <p:nvPr>
            <p:ph type="body" sz="quarter" idx="13"/>
          </p:nvPr>
        </p:nvSpPr>
        <p:spPr/>
        <p:txBody>
          <a:bodyPr rtlCol="0"/>
          <a:lstStyle/>
          <a:p>
            <a:pPr rtl="0"/>
            <a:r>
              <a:rPr lang="fr-FR" dirty="0"/>
              <a:t>Economiste</a:t>
            </a:r>
          </a:p>
        </p:txBody>
      </p:sp>
      <p:sp>
        <p:nvSpPr>
          <p:cNvPr id="33" name="Espace réservé du texte 32">
            <a:extLst>
              <a:ext uri="{FF2B5EF4-FFF2-40B4-BE49-F238E27FC236}">
                <a16:creationId xmlns:a16="http://schemas.microsoft.com/office/drawing/2014/main" id="{2F15E5CC-C708-41FE-A7A3-053E1BC87F4F}"/>
              </a:ext>
            </a:extLst>
          </p:cNvPr>
          <p:cNvSpPr>
            <a:spLocks noGrp="1"/>
          </p:cNvSpPr>
          <p:nvPr>
            <p:ph type="body" sz="quarter" idx="14"/>
          </p:nvPr>
        </p:nvSpPr>
        <p:spPr>
          <a:xfrm>
            <a:off x="5032296" y="4164753"/>
            <a:ext cx="2394156" cy="352320"/>
          </a:xfrm>
        </p:spPr>
        <p:txBody>
          <a:bodyPr rtlCol="0"/>
          <a:lstStyle/>
          <a:p>
            <a:pPr rtl="0"/>
            <a:r>
              <a:rPr lang="fr-FR" sz="1400" dirty="0"/>
              <a:t>MAME MOR DIOUM</a:t>
            </a:r>
          </a:p>
        </p:txBody>
      </p:sp>
      <p:sp>
        <p:nvSpPr>
          <p:cNvPr id="35" name="Espace réservé du texte 34">
            <a:extLst>
              <a:ext uri="{FF2B5EF4-FFF2-40B4-BE49-F238E27FC236}">
                <a16:creationId xmlns:a16="http://schemas.microsoft.com/office/drawing/2014/main" id="{7F4ED7E2-1BC8-493D-91C3-FB23BE9F244B}"/>
              </a:ext>
            </a:extLst>
          </p:cNvPr>
          <p:cNvSpPr>
            <a:spLocks noGrp="1"/>
          </p:cNvSpPr>
          <p:nvPr>
            <p:ph type="body" sz="quarter" idx="15"/>
          </p:nvPr>
        </p:nvSpPr>
        <p:spPr/>
        <p:txBody>
          <a:bodyPr rtlCol="0"/>
          <a:lstStyle/>
          <a:p>
            <a:pPr rtl="0"/>
            <a:r>
              <a:rPr lang="fr-FR" dirty="0"/>
              <a:t>Economiste</a:t>
            </a:r>
          </a:p>
        </p:txBody>
      </p:sp>
      <p:sp>
        <p:nvSpPr>
          <p:cNvPr id="36" name="Espace réservé du texte 35">
            <a:extLst>
              <a:ext uri="{FF2B5EF4-FFF2-40B4-BE49-F238E27FC236}">
                <a16:creationId xmlns:a16="http://schemas.microsoft.com/office/drawing/2014/main" id="{600F09FF-0051-4C2F-8747-35EDBE996D02}"/>
              </a:ext>
            </a:extLst>
          </p:cNvPr>
          <p:cNvSpPr>
            <a:spLocks noGrp="1"/>
          </p:cNvSpPr>
          <p:nvPr>
            <p:ph type="body" sz="quarter" idx="16"/>
          </p:nvPr>
        </p:nvSpPr>
        <p:spPr>
          <a:xfrm>
            <a:off x="7426452" y="4164753"/>
            <a:ext cx="2139696" cy="344312"/>
          </a:xfrm>
        </p:spPr>
        <p:txBody>
          <a:bodyPr rtlCol="0"/>
          <a:lstStyle/>
          <a:p>
            <a:pPr rtl="0"/>
            <a:r>
              <a:rPr lang="fr-FR" sz="1400" dirty="0"/>
              <a:t>JULIEN PARFAIT BIDIAS</a:t>
            </a:r>
          </a:p>
        </p:txBody>
      </p:sp>
      <p:sp>
        <p:nvSpPr>
          <p:cNvPr id="37" name="Espace réservé du texte 36">
            <a:extLst>
              <a:ext uri="{FF2B5EF4-FFF2-40B4-BE49-F238E27FC236}">
                <a16:creationId xmlns:a16="http://schemas.microsoft.com/office/drawing/2014/main" id="{D525FBF8-C8AC-493A-AC3E-6E93DBC80B07}"/>
              </a:ext>
            </a:extLst>
          </p:cNvPr>
          <p:cNvSpPr>
            <a:spLocks noGrp="1"/>
          </p:cNvSpPr>
          <p:nvPr>
            <p:ph type="body" sz="quarter" idx="17"/>
          </p:nvPr>
        </p:nvSpPr>
        <p:spPr>
          <a:xfrm>
            <a:off x="7426452" y="4588259"/>
            <a:ext cx="2139696" cy="344312"/>
          </a:xfrm>
        </p:spPr>
        <p:txBody>
          <a:bodyPr rtlCol="0"/>
          <a:lstStyle/>
          <a:p>
            <a:pPr rtl="0"/>
            <a:r>
              <a:rPr lang="fr-FR" dirty="0"/>
              <a:t>Economiste</a:t>
            </a:r>
          </a:p>
        </p:txBody>
      </p:sp>
      <p:pic>
        <p:nvPicPr>
          <p:cNvPr id="22" name="Espace réservé pour une image  21">
            <a:extLst>
              <a:ext uri="{FF2B5EF4-FFF2-40B4-BE49-F238E27FC236}">
                <a16:creationId xmlns:a16="http://schemas.microsoft.com/office/drawing/2014/main" id="{0BB58384-7FD1-F685-45DC-71CFACE05D6F}"/>
              </a:ext>
            </a:extLst>
          </p:cNvPr>
          <p:cNvPicPr>
            <a:picLocks noGrp="1" noChangeAspect="1"/>
          </p:cNvPicPr>
          <p:nvPr>
            <p:ph type="pic" sz="quarter" idx="21"/>
          </p:nvPr>
        </p:nvPicPr>
        <p:blipFill>
          <a:blip r:embed="rId3"/>
          <a:srcRect l="152" r="152"/>
          <a:stretch>
            <a:fillRect/>
          </a:stretch>
        </p:blipFill>
        <p:spPr>
          <a:xfrm>
            <a:off x="2893754" y="2317216"/>
            <a:ext cx="1695781" cy="1635436"/>
          </a:xfrm>
        </p:spPr>
      </p:pic>
      <p:pic>
        <p:nvPicPr>
          <p:cNvPr id="44" name="Espace réservé pour une image  43">
            <a:extLst>
              <a:ext uri="{FF2B5EF4-FFF2-40B4-BE49-F238E27FC236}">
                <a16:creationId xmlns:a16="http://schemas.microsoft.com/office/drawing/2014/main" id="{BFD886EE-5A02-E51B-CFB4-244C7E73A32B}"/>
              </a:ext>
            </a:extLst>
          </p:cNvPr>
          <p:cNvPicPr>
            <a:picLocks noGrp="1" noChangeAspect="1"/>
          </p:cNvPicPr>
          <p:nvPr>
            <p:ph type="pic" sz="quarter" idx="23"/>
          </p:nvPr>
        </p:nvPicPr>
        <p:blipFill>
          <a:blip r:embed="rId4"/>
          <a:srcRect l="12000" r="12000"/>
          <a:stretch>
            <a:fillRect/>
          </a:stretch>
        </p:blipFill>
        <p:spPr>
          <a:xfrm rot="16200000">
            <a:off x="5053157" y="2057020"/>
            <a:ext cx="2207418" cy="2024063"/>
          </a:xfrm>
        </p:spPr>
      </p:pic>
      <p:pic>
        <p:nvPicPr>
          <p:cNvPr id="51" name="Espace réservé pour une image  50">
            <a:extLst>
              <a:ext uri="{FF2B5EF4-FFF2-40B4-BE49-F238E27FC236}">
                <a16:creationId xmlns:a16="http://schemas.microsoft.com/office/drawing/2014/main" id="{65A50117-01CA-76EA-2008-5671A8C3CE67}"/>
              </a:ext>
            </a:extLst>
          </p:cNvPr>
          <p:cNvPicPr>
            <a:picLocks noGrp="1" noChangeAspect="1"/>
          </p:cNvPicPr>
          <p:nvPr>
            <p:ph type="pic" sz="quarter" idx="22"/>
          </p:nvPr>
        </p:nvPicPr>
        <p:blipFill>
          <a:blip r:embed="rId5"/>
          <a:srcRect l="3652" r="3652"/>
          <a:stretch>
            <a:fillRect/>
          </a:stretch>
        </p:blipFill>
        <p:spPr>
          <a:xfrm>
            <a:off x="7614553" y="2252051"/>
            <a:ext cx="1906342" cy="1833508"/>
          </a:xfrm>
        </p:spPr>
      </p:pic>
      <p:sp>
        <p:nvSpPr>
          <p:cNvPr id="53" name="ZoneTexte 52">
            <a:extLst>
              <a:ext uri="{FF2B5EF4-FFF2-40B4-BE49-F238E27FC236}">
                <a16:creationId xmlns:a16="http://schemas.microsoft.com/office/drawing/2014/main" id="{8F353DFE-30B2-7B31-529A-1835F42FDF74}"/>
              </a:ext>
            </a:extLst>
          </p:cNvPr>
          <p:cNvSpPr txBox="1"/>
          <p:nvPr/>
        </p:nvSpPr>
        <p:spPr>
          <a:xfrm>
            <a:off x="238125" y="6086475"/>
            <a:ext cx="2551357" cy="700114"/>
          </a:xfrm>
          <a:prstGeom prst="rect">
            <a:avLst/>
          </a:prstGeom>
          <a:solidFill>
            <a:schemeClr val="bg1"/>
          </a:solidFill>
        </p:spPr>
        <p:txBody>
          <a:bodyPr wrap="square" rtlCol="0">
            <a:spAutoFit/>
          </a:bodyPr>
          <a:lstStyle/>
          <a:p>
            <a:endParaRPr lang="fr-FR" dirty="0"/>
          </a:p>
        </p:txBody>
      </p:sp>
      <p:pic>
        <p:nvPicPr>
          <p:cNvPr id="55" name="Espace réservé d’image 4" descr="vue rapprochée d’un bâtiment">
            <a:extLst>
              <a:ext uri="{FF2B5EF4-FFF2-40B4-BE49-F238E27FC236}">
                <a16:creationId xmlns:a16="http://schemas.microsoft.com/office/drawing/2014/main" id="{DE9868AD-9FFE-5471-689B-7A2D627DBFCA}"/>
              </a:ext>
            </a:extLst>
          </p:cNvPr>
          <p:cNvPicPr>
            <a:picLocks noChangeAspect="1"/>
          </p:cNvPicPr>
          <p:nvPr/>
        </p:nvPicPr>
        <p:blipFill rotWithShape="1">
          <a:blip r:embed="rId6"/>
          <a:srcRect t="10082" b="10082"/>
          <a:stretch/>
        </p:blipFill>
        <p:spPr>
          <a:xfrm>
            <a:off x="9137650" y="34233"/>
            <a:ext cx="2930525" cy="1560513"/>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pic>
      <p:sp>
        <p:nvSpPr>
          <p:cNvPr id="56" name="Ellipse 55">
            <a:extLst>
              <a:ext uri="{FF2B5EF4-FFF2-40B4-BE49-F238E27FC236}">
                <a16:creationId xmlns:a16="http://schemas.microsoft.com/office/drawing/2014/main" id="{EC14E84D-11F5-962C-6AFC-8B5B936B8B2B}"/>
              </a:ext>
            </a:extLst>
          </p:cNvPr>
          <p:cNvSpPr/>
          <p:nvPr/>
        </p:nvSpPr>
        <p:spPr>
          <a:xfrm>
            <a:off x="10291764" y="1485856"/>
            <a:ext cx="271462" cy="27228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CA93799B-2F88-3F52-5107-CCA589F4B1CD}"/>
              </a:ext>
            </a:extLst>
          </p:cNvPr>
          <p:cNvSpPr/>
          <p:nvPr/>
        </p:nvSpPr>
        <p:spPr>
          <a:xfrm>
            <a:off x="9298246" y="213130"/>
            <a:ext cx="249238" cy="24683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a:extLst>
              <a:ext uri="{FF2B5EF4-FFF2-40B4-BE49-F238E27FC236}">
                <a16:creationId xmlns:a16="http://schemas.microsoft.com/office/drawing/2014/main" id="{CCA5A8CA-C57C-6A43-F80E-95F7B2EEBC3E}"/>
              </a:ext>
            </a:extLst>
          </p:cNvPr>
          <p:cNvSpPr/>
          <p:nvPr/>
        </p:nvSpPr>
        <p:spPr>
          <a:xfrm>
            <a:off x="8774511" y="1399399"/>
            <a:ext cx="271462" cy="2722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017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20" name="Espace réservé d’image 8" descr="vue rapprochée d’un pont">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3"/>
          <a:srcRect l="17082" r="17082"/>
          <a:stretch/>
        </p:blipFill>
        <p:spPr>
          <a:xfrm>
            <a:off x="5888038" y="533400"/>
            <a:ext cx="5541962" cy="5611813"/>
          </a:xfrm>
        </p:spPr>
      </p:pic>
      <p:sp>
        <p:nvSpPr>
          <p:cNvPr id="4" name="ZoneTexte 3">
            <a:extLst>
              <a:ext uri="{FF2B5EF4-FFF2-40B4-BE49-F238E27FC236}">
                <a16:creationId xmlns:a16="http://schemas.microsoft.com/office/drawing/2014/main" id="{747DC105-FA61-D105-E5D2-D979C7E87FD9}"/>
              </a:ext>
            </a:extLst>
          </p:cNvPr>
          <p:cNvSpPr txBox="1"/>
          <p:nvPr/>
        </p:nvSpPr>
        <p:spPr>
          <a:xfrm>
            <a:off x="200025" y="6145213"/>
            <a:ext cx="2628900" cy="588962"/>
          </a:xfrm>
          <a:prstGeom prst="rect">
            <a:avLst/>
          </a:prstGeom>
          <a:solidFill>
            <a:schemeClr val="bg1"/>
          </a:solidFill>
        </p:spPr>
        <p:txBody>
          <a:bodyPr wrap="square" rtlCol="0">
            <a:spAutoFit/>
          </a:bodyPr>
          <a:lstStyle/>
          <a:p>
            <a:endParaRPr lang="fr-FR" dirty="0"/>
          </a:p>
        </p:txBody>
      </p:sp>
      <p:sp>
        <p:nvSpPr>
          <p:cNvPr id="8" name="Titre 7">
            <a:extLst>
              <a:ext uri="{FF2B5EF4-FFF2-40B4-BE49-F238E27FC236}">
                <a16:creationId xmlns:a16="http://schemas.microsoft.com/office/drawing/2014/main" id="{2B83B6DE-E451-7F47-A4D6-3F5F72D754CC}"/>
              </a:ext>
            </a:extLst>
          </p:cNvPr>
          <p:cNvSpPr>
            <a:spLocks noGrp="1"/>
          </p:cNvSpPr>
          <p:nvPr>
            <p:ph type="title"/>
          </p:nvPr>
        </p:nvSpPr>
        <p:spPr>
          <a:xfrm>
            <a:off x="450850" y="2317925"/>
            <a:ext cx="4275138" cy="2042762"/>
          </a:xfrm>
        </p:spPr>
        <p:txBody>
          <a:bodyPr/>
          <a:lstStyle/>
          <a:p>
            <a:pPr algn="ctr"/>
            <a:br>
              <a:rPr lang="fr-FR" dirty="0">
                <a:solidFill>
                  <a:schemeClr val="bg2">
                    <a:lumMod val="50000"/>
                  </a:schemeClr>
                </a:solidFill>
              </a:rPr>
            </a:br>
            <a:r>
              <a:rPr lang="fr-FR" dirty="0">
                <a:solidFill>
                  <a:schemeClr val="bg2">
                    <a:lumMod val="50000"/>
                  </a:schemeClr>
                </a:solidFill>
              </a:rPr>
              <a:t>MERCI</a:t>
            </a:r>
          </a:p>
        </p:txBody>
      </p:sp>
    </p:spTree>
    <p:extLst>
      <p:ext uri="{BB962C8B-B14F-4D97-AF65-F5344CB8AC3E}">
        <p14:creationId xmlns:p14="http://schemas.microsoft.com/office/powerpoint/2010/main" val="715534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EF304F5-32C5-4869-B185-859B567855A8}"/>
              </a:ext>
            </a:extLst>
          </p:cNvPr>
          <p:cNvSpPr>
            <a:spLocks noGrp="1"/>
          </p:cNvSpPr>
          <p:nvPr>
            <p:ph type="title"/>
          </p:nvPr>
        </p:nvSpPr>
        <p:spPr>
          <a:xfrm>
            <a:off x="660400" y="414688"/>
            <a:ext cx="4275138" cy="1395062"/>
          </a:xfrm>
        </p:spPr>
        <p:txBody>
          <a:bodyPr rtlCol="0"/>
          <a:lstStyle/>
          <a:p>
            <a:pPr rtl="0"/>
            <a:r>
              <a:rPr lang="fr-FR" dirty="0">
                <a:solidFill>
                  <a:schemeClr val="bg2">
                    <a:lumMod val="50000"/>
                  </a:schemeClr>
                </a:solidFill>
              </a:rPr>
              <a:t>PLAN DE L’EXPOSE</a:t>
            </a:r>
          </a:p>
        </p:txBody>
      </p:sp>
      <p:sp>
        <p:nvSpPr>
          <p:cNvPr id="7" name="Espace réservé du texte 6">
            <a:extLst>
              <a:ext uri="{FF2B5EF4-FFF2-40B4-BE49-F238E27FC236}">
                <a16:creationId xmlns:a16="http://schemas.microsoft.com/office/drawing/2014/main" id="{B21C28F5-3CA3-4B78-B5C9-550C00BB3174}"/>
              </a:ext>
            </a:extLst>
          </p:cNvPr>
          <p:cNvSpPr>
            <a:spLocks noGrp="1"/>
          </p:cNvSpPr>
          <p:nvPr>
            <p:ph type="body" sz="quarter" idx="12"/>
          </p:nvPr>
        </p:nvSpPr>
        <p:spPr>
          <a:xfrm>
            <a:off x="660399" y="2044700"/>
            <a:ext cx="4854575" cy="4565650"/>
          </a:xfrm>
        </p:spPr>
        <p:txBody>
          <a:bodyPr rtlCol="0"/>
          <a:lstStyle/>
          <a:p>
            <a:r>
              <a:rPr lang="fr-FR" sz="2800" b="1" dirty="0"/>
              <a:t>Présentation des données</a:t>
            </a:r>
          </a:p>
          <a:p>
            <a:pPr rtl="0"/>
            <a:r>
              <a:rPr lang="fr-FR" sz="2800" b="1" dirty="0"/>
              <a:t>Cleaning, feature ingineering, exploration </a:t>
            </a:r>
          </a:p>
          <a:p>
            <a:pPr rtl="0"/>
            <a:r>
              <a:rPr lang="fr-FR" sz="2800" b="1" dirty="0"/>
              <a:t>Modélisation </a:t>
            </a:r>
          </a:p>
          <a:p>
            <a:pPr rtl="0"/>
            <a:r>
              <a:rPr lang="fr-FR" sz="2800" b="1" dirty="0"/>
              <a:t>Modèle final et amélioration</a:t>
            </a:r>
          </a:p>
        </p:txBody>
      </p:sp>
      <p:pic>
        <p:nvPicPr>
          <p:cNvPr id="11" name="Espace réservé d’image 10" descr="vue rapprochée d’un bâtiment">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51" r="15351"/>
          <a:stretch>
            <a:fillRect/>
          </a:stretch>
        </p:blipFill>
        <p:spPr>
          <a:xfrm>
            <a:off x="5790146" y="613214"/>
            <a:ext cx="5855754" cy="5631571"/>
          </a:xfrm>
        </p:spPr>
      </p:pic>
      <p:sp>
        <p:nvSpPr>
          <p:cNvPr id="2" name="ZoneTexte 1">
            <a:extLst>
              <a:ext uri="{FF2B5EF4-FFF2-40B4-BE49-F238E27FC236}">
                <a16:creationId xmlns:a16="http://schemas.microsoft.com/office/drawing/2014/main" id="{88117342-39B4-2918-4D76-E7FF22147BF7}"/>
              </a:ext>
            </a:extLst>
          </p:cNvPr>
          <p:cNvSpPr txBox="1"/>
          <p:nvPr/>
        </p:nvSpPr>
        <p:spPr>
          <a:xfrm>
            <a:off x="546100" y="6257925"/>
            <a:ext cx="2339975" cy="600075"/>
          </a:xfrm>
          <a:prstGeom prst="rect">
            <a:avLst/>
          </a:prstGeom>
          <a:solidFill>
            <a:schemeClr val="bg1">
              <a:lumMod val="95000"/>
            </a:schemeClr>
          </a:solidFill>
        </p:spPr>
        <p:txBody>
          <a:bodyPr wrap="square" rtlCol="0">
            <a:spAutoFit/>
          </a:bodyPr>
          <a:lstStyle/>
          <a:p>
            <a:endParaRPr lang="fr-FR" dirty="0"/>
          </a:p>
        </p:txBody>
      </p:sp>
    </p:spTree>
    <p:extLst>
      <p:ext uri="{BB962C8B-B14F-4D97-AF65-F5344CB8AC3E}">
        <p14:creationId xmlns:p14="http://schemas.microsoft.com/office/powerpoint/2010/main" val="1341901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image 10" descr="Reflet d’une ville à la tombée de la nuit sur un bâtiment de verre">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3">
            <a:alphaModFix amt="80000"/>
          </a:blip>
          <a:srcRect t="6692" b="6692"/>
          <a:stretch/>
        </p:blipFill>
        <p:spPr>
          <a:xfrm>
            <a:off x="-5606" y="-9525"/>
            <a:ext cx="12192000" cy="6858000"/>
          </a:xfrm>
        </p:spPr>
      </p:pic>
      <p:sp>
        <p:nvSpPr>
          <p:cNvPr id="7" name="Ovale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5" name="Titre 4">
            <a:extLst>
              <a:ext uri="{FF2B5EF4-FFF2-40B4-BE49-F238E27FC236}">
                <a16:creationId xmlns:a16="http://schemas.microsoft.com/office/drawing/2014/main" id="{C0CA4A65-0235-4CB2-B09E-4E2D8F223034}"/>
              </a:ext>
            </a:extLst>
          </p:cNvPr>
          <p:cNvSpPr>
            <a:spLocks noGrp="1"/>
          </p:cNvSpPr>
          <p:nvPr>
            <p:ph type="title"/>
          </p:nvPr>
        </p:nvSpPr>
        <p:spPr>
          <a:xfrm>
            <a:off x="4045678" y="2482700"/>
            <a:ext cx="4007183" cy="1994050"/>
          </a:xfrm>
        </p:spPr>
        <p:txBody>
          <a:bodyPr rtlCol="0"/>
          <a:lstStyle/>
          <a:p>
            <a:pPr rtl="0" eaLnBrk="1" latinLnBrk="0" hangingPunct="1"/>
            <a:r>
              <a:rPr lang="fr-FR" sz="4400" b="1" dirty="0"/>
              <a:t>Présentation</a:t>
            </a:r>
            <a:br>
              <a:rPr lang="fr-FR" sz="4400" b="1" dirty="0"/>
            </a:br>
            <a:r>
              <a:rPr lang="fr-FR" sz="4400" b="1" dirty="0"/>
              <a:t>des </a:t>
            </a:r>
            <a:br>
              <a:rPr lang="fr-FR" sz="4400" b="1" dirty="0"/>
            </a:br>
            <a:r>
              <a:rPr lang="fr-FR" sz="4400" b="1" dirty="0"/>
              <a:t>données</a:t>
            </a:r>
          </a:p>
        </p:txBody>
      </p:sp>
      <p:sp>
        <p:nvSpPr>
          <p:cNvPr id="2" name="Ovale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3" name="Ovale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4" name="Ovale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8" name="Espace réservé du texte 7">
            <a:extLst>
              <a:ext uri="{FF2B5EF4-FFF2-40B4-BE49-F238E27FC236}">
                <a16:creationId xmlns:a16="http://schemas.microsoft.com/office/drawing/2014/main" id="{17DE5458-0766-49A5-8982-EF9557A6BB94}"/>
              </a:ext>
            </a:extLst>
          </p:cNvPr>
          <p:cNvSpPr>
            <a:spLocks noGrp="1"/>
          </p:cNvSpPr>
          <p:nvPr>
            <p:ph type="body" sz="quarter" idx="11"/>
          </p:nvPr>
        </p:nvSpPr>
        <p:spPr/>
        <p:txBody>
          <a:bodyPr rtlCol="0"/>
          <a:lstStyle/>
          <a:p>
            <a:pPr rtl="0"/>
            <a:r>
              <a:rPr lang="fr-FR" dirty="0"/>
              <a:t>Commençons</a:t>
            </a:r>
          </a:p>
        </p:txBody>
      </p:sp>
    </p:spTree>
    <p:extLst>
      <p:ext uri="{BB962C8B-B14F-4D97-AF65-F5344CB8AC3E}">
        <p14:creationId xmlns:p14="http://schemas.microsoft.com/office/powerpoint/2010/main" val="3683265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9CF91C-886C-C17C-DCAC-85C971DF45F7}"/>
              </a:ext>
            </a:extLst>
          </p:cNvPr>
          <p:cNvSpPr>
            <a:spLocks noGrp="1"/>
          </p:cNvSpPr>
          <p:nvPr>
            <p:ph type="title"/>
          </p:nvPr>
        </p:nvSpPr>
        <p:spPr>
          <a:xfrm>
            <a:off x="222450" y="123825"/>
            <a:ext cx="11340000" cy="700114"/>
          </a:xfrm>
        </p:spPr>
        <p:txBody>
          <a:bodyPr/>
          <a:lstStyle/>
          <a:p>
            <a:pPr algn="ctr"/>
            <a:r>
              <a:rPr lang="fr-FR" b="1" dirty="0">
                <a:solidFill>
                  <a:schemeClr val="bg2">
                    <a:lumMod val="50000"/>
                  </a:schemeClr>
                </a:solidFill>
              </a:rPr>
              <a:t>Présentation des données </a:t>
            </a:r>
          </a:p>
        </p:txBody>
      </p:sp>
      <p:sp>
        <p:nvSpPr>
          <p:cNvPr id="3" name="ZoneTexte 2">
            <a:extLst>
              <a:ext uri="{FF2B5EF4-FFF2-40B4-BE49-F238E27FC236}">
                <a16:creationId xmlns:a16="http://schemas.microsoft.com/office/drawing/2014/main" id="{CA291904-62CA-2D03-048F-4C313CA6FB80}"/>
              </a:ext>
            </a:extLst>
          </p:cNvPr>
          <p:cNvSpPr txBox="1"/>
          <p:nvPr/>
        </p:nvSpPr>
        <p:spPr>
          <a:xfrm>
            <a:off x="546100" y="6257925"/>
            <a:ext cx="2339975" cy="600075"/>
          </a:xfrm>
          <a:prstGeom prst="rect">
            <a:avLst/>
          </a:prstGeom>
          <a:solidFill>
            <a:schemeClr val="bg1">
              <a:lumMod val="95000"/>
            </a:schemeClr>
          </a:solidFill>
        </p:spPr>
        <p:txBody>
          <a:bodyPr wrap="square" rtlCol="0">
            <a:spAutoFit/>
          </a:bodyPr>
          <a:lstStyle/>
          <a:p>
            <a:endParaRPr lang="fr-FR" dirty="0"/>
          </a:p>
        </p:txBody>
      </p:sp>
      <p:sp>
        <p:nvSpPr>
          <p:cNvPr id="5" name="ZoneTexte 4">
            <a:extLst>
              <a:ext uri="{FF2B5EF4-FFF2-40B4-BE49-F238E27FC236}">
                <a16:creationId xmlns:a16="http://schemas.microsoft.com/office/drawing/2014/main" id="{A446480A-61E1-10E8-1744-6B477293944D}"/>
              </a:ext>
            </a:extLst>
          </p:cNvPr>
          <p:cNvSpPr txBox="1"/>
          <p:nvPr/>
        </p:nvSpPr>
        <p:spPr>
          <a:xfrm>
            <a:off x="409575" y="977443"/>
            <a:ext cx="10763250" cy="2246769"/>
          </a:xfrm>
          <a:prstGeom prst="rect">
            <a:avLst/>
          </a:prstGeom>
          <a:noFill/>
        </p:spPr>
        <p:txBody>
          <a:bodyPr wrap="square" rtlCol="0">
            <a:spAutoFit/>
          </a:bodyPr>
          <a:lstStyle/>
          <a:p>
            <a:r>
              <a:rPr lang="fr-FR" sz="2000" b="1" dirty="0"/>
              <a:t>Pour prédire le prix des maisons nous aurons biens-sur besoin d’une variable cible (la target) qui sera le prix et des variables explicatives (features). </a:t>
            </a:r>
          </a:p>
          <a:p>
            <a:endParaRPr lang="fr-FR" sz="2000" b="1" dirty="0"/>
          </a:p>
          <a:p>
            <a:r>
              <a:rPr lang="fr-FR" sz="2000" b="1" dirty="0"/>
              <a:t>Notre data set s’appelle ‘</a:t>
            </a:r>
            <a:r>
              <a:rPr lang="fr-FR" sz="2000" b="1" dirty="0">
                <a:solidFill>
                  <a:schemeClr val="bg2">
                    <a:lumMod val="50000"/>
                  </a:schemeClr>
                </a:solidFill>
              </a:rPr>
              <a:t>data’ </a:t>
            </a:r>
            <a:r>
              <a:rPr lang="fr-FR" sz="2000" b="1" dirty="0"/>
              <a:t>et le bout de code data.</a:t>
            </a:r>
            <a:r>
              <a:rPr lang="fr-FR" sz="2000" b="1" dirty="0">
                <a:solidFill>
                  <a:schemeClr val="bg2">
                    <a:lumMod val="50000"/>
                  </a:schemeClr>
                </a:solidFill>
              </a:rPr>
              <a:t>columns </a:t>
            </a:r>
            <a:r>
              <a:rPr lang="fr-FR" sz="2000" b="1" dirty="0"/>
              <a:t>permet d’avoir un aperçu sur l’ensemble des variables qui seront mises en jeu. </a:t>
            </a:r>
          </a:p>
          <a:p>
            <a:endParaRPr lang="fr-FR" sz="2000" b="1" dirty="0">
              <a:solidFill>
                <a:schemeClr val="bg2">
                  <a:lumMod val="50000"/>
                </a:schemeClr>
              </a:solidFill>
            </a:endParaRPr>
          </a:p>
          <a:p>
            <a:r>
              <a:rPr lang="fr-FR" sz="2000" b="1" dirty="0"/>
              <a:t>Nous avons ainsi : </a:t>
            </a:r>
          </a:p>
        </p:txBody>
      </p:sp>
      <p:sp>
        <p:nvSpPr>
          <p:cNvPr id="7" name="Rectangle 2">
            <a:extLst>
              <a:ext uri="{FF2B5EF4-FFF2-40B4-BE49-F238E27FC236}">
                <a16:creationId xmlns:a16="http://schemas.microsoft.com/office/drawing/2014/main" id="{6E160CED-12F4-FC02-D21E-ED3B4C620ABB}"/>
              </a:ext>
            </a:extLst>
          </p:cNvPr>
          <p:cNvSpPr>
            <a:spLocks noChangeArrowheads="1"/>
          </p:cNvSpPr>
          <p:nvPr/>
        </p:nvSpPr>
        <p:spPr bwMode="auto">
          <a:xfrm>
            <a:off x="1298575" y="3468171"/>
            <a:ext cx="8207375" cy="1969770"/>
          </a:xfrm>
          <a:prstGeom prst="rect">
            <a:avLst/>
          </a:prstGeom>
          <a:solidFill>
            <a:schemeClr val="bg1">
              <a:lumMod val="95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3200" b="0" i="0" u="none" strike="noStrike" cap="none" normalizeH="0" baseline="0" dirty="0">
                <a:ln>
                  <a:noFill/>
                </a:ln>
                <a:solidFill>
                  <a:schemeClr val="tx1"/>
                </a:solidFill>
                <a:effectLst/>
                <a:latin typeface="var(--jp-code-font-family)"/>
              </a:rPr>
              <a:t>(['</a:t>
            </a:r>
            <a:r>
              <a:rPr kumimoji="0" lang="fr-FR" altLang="fr-FR" sz="3200" b="0" i="0" u="none" strike="noStrike" cap="none" normalizeH="0" baseline="0" dirty="0" err="1">
                <a:ln>
                  <a:noFill/>
                </a:ln>
                <a:solidFill>
                  <a:schemeClr val="tx1"/>
                </a:solidFill>
                <a:effectLst/>
                <a:latin typeface="var(--jp-code-font-family)"/>
              </a:rPr>
              <a:t>price</a:t>
            </a:r>
            <a:r>
              <a:rPr kumimoji="0" lang="fr-FR" altLang="fr-FR" sz="3200" b="0" i="0" u="none" strike="noStrike" cap="none" normalizeH="0" baseline="0" dirty="0">
                <a:ln>
                  <a:noFill/>
                </a:ln>
                <a:solidFill>
                  <a:schemeClr val="tx1"/>
                </a:solidFill>
                <a:effectLst/>
                <a:latin typeface="var(--jp-code-font-family)"/>
              </a:rPr>
              <a:t>', '</a:t>
            </a:r>
            <a:r>
              <a:rPr kumimoji="0" lang="fr-FR" altLang="fr-FR" sz="3200" b="0" i="0" u="none" strike="noStrike" cap="none" normalizeH="0" baseline="0" dirty="0" err="1">
                <a:ln>
                  <a:noFill/>
                </a:ln>
                <a:solidFill>
                  <a:schemeClr val="tx1"/>
                </a:solidFill>
                <a:effectLst/>
                <a:latin typeface="var(--jp-code-font-family)"/>
              </a:rPr>
              <a:t>bedrooms</a:t>
            </a:r>
            <a:r>
              <a:rPr kumimoji="0" lang="fr-FR" altLang="fr-FR" sz="3200" b="0" i="0" u="none" strike="noStrike" cap="none" normalizeH="0" baseline="0" dirty="0">
                <a:ln>
                  <a:noFill/>
                </a:ln>
                <a:solidFill>
                  <a:schemeClr val="tx1"/>
                </a:solidFill>
                <a:effectLst/>
                <a:latin typeface="var(--jp-code-font-family)"/>
              </a:rPr>
              <a:t>', '</a:t>
            </a:r>
            <a:r>
              <a:rPr kumimoji="0" lang="fr-FR" altLang="fr-FR" sz="3200" b="0" i="0" u="none" strike="noStrike" cap="none" normalizeH="0" baseline="0" dirty="0" err="1">
                <a:ln>
                  <a:noFill/>
                </a:ln>
                <a:solidFill>
                  <a:schemeClr val="tx1"/>
                </a:solidFill>
                <a:effectLst/>
                <a:latin typeface="var(--jp-code-font-family)"/>
              </a:rPr>
              <a:t>bathrooms</a:t>
            </a:r>
            <a:r>
              <a:rPr kumimoji="0" lang="fr-FR" altLang="fr-FR" sz="3200" b="0" i="0" u="none" strike="noStrike" cap="none" normalizeH="0" baseline="0" dirty="0">
                <a:ln>
                  <a:noFill/>
                </a:ln>
                <a:solidFill>
                  <a:schemeClr val="tx1"/>
                </a:solidFill>
                <a:effectLst/>
                <a:latin typeface="var(--jp-code-font-family)"/>
              </a:rPr>
              <a:t>', '</a:t>
            </a:r>
            <a:r>
              <a:rPr kumimoji="0" lang="fr-FR" altLang="fr-FR" sz="3200" b="0" i="0" u="none" strike="noStrike" cap="none" normalizeH="0" baseline="0" dirty="0" err="1">
                <a:ln>
                  <a:noFill/>
                </a:ln>
                <a:solidFill>
                  <a:schemeClr val="tx1"/>
                </a:solidFill>
                <a:effectLst/>
                <a:latin typeface="var(--jp-code-font-family)"/>
              </a:rPr>
              <a:t>sqft_living</a:t>
            </a:r>
            <a:r>
              <a:rPr kumimoji="0" lang="fr-FR" altLang="fr-FR" sz="3200" b="0" i="0" u="none" strike="noStrike" cap="none" normalizeH="0" baseline="0" dirty="0">
                <a:ln>
                  <a:noFill/>
                </a:ln>
                <a:solidFill>
                  <a:schemeClr val="tx1"/>
                </a:solidFill>
                <a:effectLst/>
                <a:latin typeface="var(--jp-code-font-family)"/>
              </a:rPr>
              <a:t>', '</a:t>
            </a:r>
            <a:r>
              <a:rPr kumimoji="0" lang="fr-FR" altLang="fr-FR" sz="3200" b="0" i="0" u="none" strike="noStrike" cap="none" normalizeH="0" baseline="0" dirty="0" err="1">
                <a:ln>
                  <a:noFill/>
                </a:ln>
                <a:solidFill>
                  <a:schemeClr val="tx1"/>
                </a:solidFill>
                <a:effectLst/>
                <a:latin typeface="var(--jp-code-font-family)"/>
              </a:rPr>
              <a:t>sqft_lot</a:t>
            </a:r>
            <a:r>
              <a:rPr kumimoji="0" lang="fr-FR" altLang="fr-FR" sz="3200" b="0" i="0" u="none" strike="noStrike" cap="none" normalizeH="0" baseline="0" dirty="0">
                <a:ln>
                  <a:noFill/>
                </a:ln>
                <a:solidFill>
                  <a:schemeClr val="tx1"/>
                </a:solidFill>
                <a:effectLst/>
                <a:latin typeface="var(--jp-code-font-family)"/>
              </a:rPr>
              <a:t>', '</a:t>
            </a:r>
            <a:r>
              <a:rPr kumimoji="0" lang="fr-FR" altLang="fr-FR" sz="3200" b="0" i="0" u="none" strike="noStrike" cap="none" normalizeH="0" baseline="0" dirty="0" err="1">
                <a:ln>
                  <a:noFill/>
                </a:ln>
                <a:solidFill>
                  <a:schemeClr val="tx1"/>
                </a:solidFill>
                <a:effectLst/>
                <a:latin typeface="var(--jp-code-font-family)"/>
              </a:rPr>
              <a:t>floors</a:t>
            </a:r>
            <a:r>
              <a:rPr kumimoji="0" lang="fr-FR" altLang="fr-FR" sz="3200" b="0" i="0" u="none" strike="noStrike" cap="none" normalizeH="0" baseline="0" dirty="0">
                <a:ln>
                  <a:noFill/>
                </a:ln>
                <a:solidFill>
                  <a:schemeClr val="tx1"/>
                </a:solidFill>
                <a:effectLst/>
                <a:latin typeface="var(--jp-code-font-family)"/>
              </a:rPr>
              <a:t>', '</a:t>
            </a:r>
            <a:r>
              <a:rPr kumimoji="0" lang="fr-FR" altLang="fr-FR" sz="3200" b="0" i="0" u="none" strike="noStrike" cap="none" normalizeH="0" baseline="0" dirty="0" err="1">
                <a:ln>
                  <a:noFill/>
                </a:ln>
                <a:solidFill>
                  <a:schemeClr val="tx1"/>
                </a:solidFill>
                <a:effectLst/>
                <a:latin typeface="var(--jp-code-font-family)"/>
              </a:rPr>
              <a:t>waterfront</a:t>
            </a:r>
            <a:r>
              <a:rPr kumimoji="0" lang="fr-FR" altLang="fr-FR" sz="3200" b="0" i="0" u="none" strike="noStrike" cap="none" normalizeH="0" baseline="0" dirty="0">
                <a:ln>
                  <a:noFill/>
                </a:ln>
                <a:solidFill>
                  <a:schemeClr val="tx1"/>
                </a:solidFill>
                <a:effectLst/>
                <a:latin typeface="var(--jp-code-font-family)"/>
              </a:rPr>
              <a:t>', '</a:t>
            </a:r>
            <a:r>
              <a:rPr kumimoji="0" lang="fr-FR" altLang="fr-FR" sz="3200" b="0" i="0" u="none" strike="noStrike" cap="none" normalizeH="0" baseline="0" dirty="0" err="1">
                <a:ln>
                  <a:noFill/>
                </a:ln>
                <a:solidFill>
                  <a:schemeClr val="tx1"/>
                </a:solidFill>
                <a:effectLst/>
                <a:latin typeface="var(--jp-code-font-family)"/>
              </a:rPr>
              <a:t>view</a:t>
            </a:r>
            <a:r>
              <a:rPr kumimoji="0" lang="fr-FR" altLang="fr-FR" sz="3200" b="0" i="0" u="none" strike="noStrike" cap="none" normalizeH="0" baseline="0" dirty="0">
                <a:ln>
                  <a:noFill/>
                </a:ln>
                <a:solidFill>
                  <a:schemeClr val="tx1"/>
                </a:solidFill>
                <a:effectLst/>
                <a:latin typeface="var(--jp-code-font-family)"/>
              </a:rPr>
              <a:t>', 'condition', '</a:t>
            </a:r>
            <a:r>
              <a:rPr kumimoji="0" lang="fr-FR" altLang="fr-FR" sz="3200" b="0" i="0" u="none" strike="noStrike" cap="none" normalizeH="0" baseline="0" dirty="0" err="1">
                <a:ln>
                  <a:noFill/>
                </a:ln>
                <a:solidFill>
                  <a:schemeClr val="tx1"/>
                </a:solidFill>
                <a:effectLst/>
                <a:latin typeface="var(--jp-code-font-family)"/>
              </a:rPr>
              <a:t>sqft_above</a:t>
            </a:r>
            <a:r>
              <a:rPr kumimoji="0" lang="fr-FR" altLang="fr-FR" sz="3200" b="0" i="0" u="none" strike="noStrike" cap="none" normalizeH="0" baseline="0" dirty="0">
                <a:ln>
                  <a:noFill/>
                </a:ln>
                <a:solidFill>
                  <a:schemeClr val="tx1"/>
                </a:solidFill>
                <a:effectLst/>
                <a:latin typeface="var(--jp-code-font-family)"/>
              </a:rPr>
              <a:t>', '</a:t>
            </a:r>
            <a:r>
              <a:rPr kumimoji="0" lang="fr-FR" altLang="fr-FR" sz="3200" b="0" i="0" u="none" strike="noStrike" cap="none" normalizeH="0" baseline="0" dirty="0" err="1">
                <a:ln>
                  <a:noFill/>
                </a:ln>
                <a:solidFill>
                  <a:schemeClr val="tx1"/>
                </a:solidFill>
                <a:effectLst/>
                <a:latin typeface="var(--jp-code-font-family)"/>
              </a:rPr>
              <a:t>sqft_basement</a:t>
            </a:r>
            <a:r>
              <a:rPr kumimoji="0" lang="fr-FR" altLang="fr-FR" sz="3200" b="0" i="0" u="none" strike="noStrike" cap="none" normalizeH="0" baseline="0" dirty="0">
                <a:ln>
                  <a:noFill/>
                </a:ln>
                <a:solidFill>
                  <a:schemeClr val="tx1"/>
                </a:solidFill>
                <a:effectLst/>
                <a:latin typeface="var(--jp-code-font-family)"/>
              </a:rPr>
              <a:t>', '</a:t>
            </a:r>
            <a:r>
              <a:rPr kumimoji="0" lang="fr-FR" altLang="fr-FR" sz="3200" b="0" i="0" u="none" strike="noStrike" cap="none" normalizeH="0" baseline="0" dirty="0" err="1">
                <a:ln>
                  <a:noFill/>
                </a:ln>
                <a:solidFill>
                  <a:schemeClr val="tx1"/>
                </a:solidFill>
                <a:effectLst/>
                <a:latin typeface="var(--jp-code-font-family)"/>
              </a:rPr>
              <a:t>yr_built</a:t>
            </a:r>
            <a:r>
              <a:rPr kumimoji="0" lang="fr-FR" altLang="fr-FR" sz="3200" b="0" i="0" u="none" strike="noStrike" cap="none" normalizeH="0" baseline="0" dirty="0">
                <a:ln>
                  <a:noFill/>
                </a:ln>
                <a:solidFill>
                  <a:schemeClr val="tx1"/>
                </a:solidFill>
                <a:effectLst/>
                <a:latin typeface="var(--jp-code-font-family)"/>
              </a:rPr>
              <a:t>', '</a:t>
            </a:r>
            <a:r>
              <a:rPr kumimoji="0" lang="fr-FR" altLang="fr-FR" sz="3200" b="0" i="0" u="none" strike="noStrike" cap="none" normalizeH="0" baseline="0" dirty="0" err="1">
                <a:ln>
                  <a:noFill/>
                </a:ln>
                <a:solidFill>
                  <a:schemeClr val="tx1"/>
                </a:solidFill>
                <a:effectLst/>
                <a:latin typeface="var(--jp-code-font-family)"/>
              </a:rPr>
              <a:t>yr_renovated</a:t>
            </a:r>
            <a:r>
              <a:rPr kumimoji="0" lang="fr-FR" altLang="fr-FR" sz="3200" b="0" i="0" u="none" strike="noStrike" cap="none" normalizeH="0" baseline="0" dirty="0">
                <a:ln>
                  <a:noFill/>
                </a:ln>
                <a:solidFill>
                  <a:schemeClr val="tx1"/>
                </a:solidFill>
                <a:effectLst/>
                <a:latin typeface="var(--jp-code-font-family)"/>
              </a:rPr>
              <a:t>', '</a:t>
            </a:r>
            <a:r>
              <a:rPr kumimoji="0" lang="fr-FR" altLang="fr-FR" sz="3200" b="0" i="0" u="none" strike="noStrike" cap="none" normalizeH="0" baseline="0" dirty="0" err="1">
                <a:ln>
                  <a:noFill/>
                </a:ln>
                <a:solidFill>
                  <a:schemeClr val="tx1"/>
                </a:solidFill>
                <a:effectLst/>
                <a:latin typeface="var(--jp-code-font-family)"/>
              </a:rPr>
              <a:t>street</a:t>
            </a:r>
            <a:r>
              <a:rPr kumimoji="0" lang="fr-FR" altLang="fr-FR" sz="3200" b="0" i="0" u="none" strike="noStrike" cap="none" normalizeH="0" baseline="0" dirty="0">
                <a:ln>
                  <a:noFill/>
                </a:ln>
                <a:solidFill>
                  <a:schemeClr val="tx1"/>
                </a:solidFill>
                <a:effectLst/>
                <a:latin typeface="var(--jp-code-font-family)"/>
              </a:rPr>
              <a:t>', 'city', 'statezip'])</a:t>
            </a:r>
            <a:r>
              <a:rPr kumimoji="0" lang="fr-FR" altLang="fr-FR" sz="32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81160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3EEDAF89-0ECD-416A-93E5-A300FF0B9702}"/>
              </a:ext>
            </a:extLst>
          </p:cNvPr>
          <p:cNvSpPr>
            <a:spLocks noGrp="1"/>
          </p:cNvSpPr>
          <p:nvPr>
            <p:ph type="title"/>
          </p:nvPr>
        </p:nvSpPr>
        <p:spPr>
          <a:xfrm>
            <a:off x="504825" y="187325"/>
            <a:ext cx="10515600" cy="700115"/>
          </a:xfrm>
        </p:spPr>
        <p:txBody>
          <a:bodyPr rtlCol="0"/>
          <a:lstStyle/>
          <a:p>
            <a:pPr rtl="0"/>
            <a:r>
              <a:rPr lang="fr-FR" sz="3200" dirty="0">
                <a:solidFill>
                  <a:schemeClr val="bg2">
                    <a:lumMod val="50000"/>
                  </a:schemeClr>
                </a:solidFill>
              </a:rPr>
              <a:t>Présentation des données</a:t>
            </a:r>
          </a:p>
        </p:txBody>
      </p:sp>
      <p:sp>
        <p:nvSpPr>
          <p:cNvPr id="3" name="ZoneTexte 2">
            <a:extLst>
              <a:ext uri="{FF2B5EF4-FFF2-40B4-BE49-F238E27FC236}">
                <a16:creationId xmlns:a16="http://schemas.microsoft.com/office/drawing/2014/main" id="{7EC1C61C-3B71-5F03-2F38-DB2345445710}"/>
              </a:ext>
            </a:extLst>
          </p:cNvPr>
          <p:cNvSpPr txBox="1"/>
          <p:nvPr/>
        </p:nvSpPr>
        <p:spPr>
          <a:xfrm>
            <a:off x="161925" y="887440"/>
            <a:ext cx="4229100" cy="461665"/>
          </a:xfrm>
          <a:prstGeom prst="rect">
            <a:avLst/>
          </a:prstGeom>
          <a:noFill/>
        </p:spPr>
        <p:txBody>
          <a:bodyPr wrap="square" rtlCol="0">
            <a:spAutoFit/>
          </a:bodyPr>
          <a:lstStyle/>
          <a:p>
            <a:r>
              <a:rPr lang="fr-FR" sz="2400" b="1" dirty="0"/>
              <a:t>Data Set </a:t>
            </a:r>
          </a:p>
        </p:txBody>
      </p:sp>
      <p:sp>
        <p:nvSpPr>
          <p:cNvPr id="6" name="ZoneTexte 5">
            <a:extLst>
              <a:ext uri="{FF2B5EF4-FFF2-40B4-BE49-F238E27FC236}">
                <a16:creationId xmlns:a16="http://schemas.microsoft.com/office/drawing/2014/main" id="{58154420-102C-0630-E735-370C7D8E2AE4}"/>
              </a:ext>
            </a:extLst>
          </p:cNvPr>
          <p:cNvSpPr txBox="1"/>
          <p:nvPr/>
        </p:nvSpPr>
        <p:spPr>
          <a:xfrm>
            <a:off x="0" y="6211669"/>
            <a:ext cx="4610100" cy="646331"/>
          </a:xfrm>
          <a:prstGeom prst="rect">
            <a:avLst/>
          </a:prstGeom>
          <a:solidFill>
            <a:schemeClr val="bg1"/>
          </a:solidFill>
        </p:spPr>
        <p:txBody>
          <a:bodyPr wrap="square" rtlCol="0">
            <a:spAutoFit/>
          </a:bodyPr>
          <a:lstStyle/>
          <a:p>
            <a:r>
              <a:rPr lang="fr-FR" b="1" dirty="0"/>
              <a:t>Data.shape : (4600, 18)</a:t>
            </a:r>
          </a:p>
          <a:p>
            <a:endParaRPr lang="fr-FR" b="1" dirty="0"/>
          </a:p>
        </p:txBody>
      </p:sp>
      <p:grpSp>
        <p:nvGrpSpPr>
          <p:cNvPr id="11" name="Groupe 10">
            <a:extLst>
              <a:ext uri="{FF2B5EF4-FFF2-40B4-BE49-F238E27FC236}">
                <a16:creationId xmlns:a16="http://schemas.microsoft.com/office/drawing/2014/main" id="{D1E34077-B715-9565-E187-00FABF73A134}"/>
              </a:ext>
            </a:extLst>
          </p:cNvPr>
          <p:cNvGrpSpPr/>
          <p:nvPr/>
        </p:nvGrpSpPr>
        <p:grpSpPr>
          <a:xfrm>
            <a:off x="161925" y="1415941"/>
            <a:ext cx="11875111" cy="5057993"/>
            <a:chOff x="161925" y="1415941"/>
            <a:chExt cx="11875111" cy="5057993"/>
          </a:xfrm>
        </p:grpSpPr>
        <p:grpSp>
          <p:nvGrpSpPr>
            <p:cNvPr id="5" name="Groupe 4">
              <a:extLst>
                <a:ext uri="{FF2B5EF4-FFF2-40B4-BE49-F238E27FC236}">
                  <a16:creationId xmlns:a16="http://schemas.microsoft.com/office/drawing/2014/main" id="{06B04A39-CDA4-3BA6-AD96-08380F6DB3B5}"/>
                </a:ext>
              </a:extLst>
            </p:cNvPr>
            <p:cNvGrpSpPr/>
            <p:nvPr/>
          </p:nvGrpSpPr>
          <p:grpSpPr>
            <a:xfrm>
              <a:off x="161925" y="1415941"/>
              <a:ext cx="11875111" cy="4311868"/>
              <a:chOff x="91896" y="1358791"/>
              <a:chExt cx="11875111" cy="4311868"/>
            </a:xfrm>
          </p:grpSpPr>
          <p:pic>
            <p:nvPicPr>
              <p:cNvPr id="7" name="Image 6">
                <a:extLst>
                  <a:ext uri="{FF2B5EF4-FFF2-40B4-BE49-F238E27FC236}">
                    <a16:creationId xmlns:a16="http://schemas.microsoft.com/office/drawing/2014/main" id="{A46E08D3-5435-18FE-F810-E81CC34A54EE}"/>
                  </a:ext>
                </a:extLst>
              </p:cNvPr>
              <p:cNvPicPr>
                <a:picLocks noChangeAspect="1"/>
              </p:cNvPicPr>
              <p:nvPr/>
            </p:nvPicPr>
            <p:blipFill>
              <a:blip r:embed="rId3"/>
              <a:stretch>
                <a:fillRect/>
              </a:stretch>
            </p:blipFill>
            <p:spPr>
              <a:xfrm>
                <a:off x="91896" y="1358791"/>
                <a:ext cx="6940907" cy="4235668"/>
              </a:xfrm>
              <a:prstGeom prst="rect">
                <a:avLst/>
              </a:prstGeom>
            </p:spPr>
          </p:pic>
          <p:pic>
            <p:nvPicPr>
              <p:cNvPr id="10" name="Image 9">
                <a:extLst>
                  <a:ext uri="{FF2B5EF4-FFF2-40B4-BE49-F238E27FC236}">
                    <a16:creationId xmlns:a16="http://schemas.microsoft.com/office/drawing/2014/main" id="{5FCDEB64-FBF0-5D49-0151-000C9785388F}"/>
                  </a:ext>
                </a:extLst>
              </p:cNvPr>
              <p:cNvPicPr>
                <a:picLocks noChangeAspect="1"/>
              </p:cNvPicPr>
              <p:nvPr/>
            </p:nvPicPr>
            <p:blipFill>
              <a:blip r:embed="rId4"/>
              <a:stretch>
                <a:fillRect/>
              </a:stretch>
            </p:blipFill>
            <p:spPr>
              <a:xfrm>
                <a:off x="7032803" y="1434991"/>
                <a:ext cx="4934204" cy="4235668"/>
              </a:xfrm>
              <a:prstGeom prst="rect">
                <a:avLst/>
              </a:prstGeom>
            </p:spPr>
          </p:pic>
        </p:grpSp>
        <p:sp>
          <p:nvSpPr>
            <p:cNvPr id="9" name="ZoneTexte 8">
              <a:extLst>
                <a:ext uri="{FF2B5EF4-FFF2-40B4-BE49-F238E27FC236}">
                  <a16:creationId xmlns:a16="http://schemas.microsoft.com/office/drawing/2014/main" id="{966AFD3F-CB28-F929-D58F-2955FFB6EE09}"/>
                </a:ext>
              </a:extLst>
            </p:cNvPr>
            <p:cNvSpPr txBox="1"/>
            <p:nvPr/>
          </p:nvSpPr>
          <p:spPr>
            <a:xfrm>
              <a:off x="6922111" y="5442059"/>
              <a:ext cx="5114925" cy="1031875"/>
            </a:xfrm>
            <a:prstGeom prst="rect">
              <a:avLst/>
            </a:prstGeom>
            <a:solidFill>
              <a:schemeClr val="bg1"/>
            </a:solidFill>
          </p:spPr>
          <p:txBody>
            <a:bodyPr wrap="square" rtlCol="0">
              <a:spAutoFit/>
            </a:bodyPr>
            <a:lstStyle/>
            <a:p>
              <a:endParaRPr lang="fr-FR" dirty="0"/>
            </a:p>
          </p:txBody>
        </p:sp>
      </p:grpSp>
    </p:spTree>
    <p:extLst>
      <p:ext uri="{BB962C8B-B14F-4D97-AF65-F5344CB8AC3E}">
        <p14:creationId xmlns:p14="http://schemas.microsoft.com/office/powerpoint/2010/main" val="25800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A86A9EC-640F-47FB-AA92-2851B3012347}"/>
              </a:ext>
            </a:extLst>
          </p:cNvPr>
          <p:cNvSpPr>
            <a:spLocks noGrp="1"/>
          </p:cNvSpPr>
          <p:nvPr>
            <p:ph type="title"/>
          </p:nvPr>
        </p:nvSpPr>
        <p:spPr>
          <a:xfrm>
            <a:off x="390526" y="0"/>
            <a:ext cx="10515600" cy="700115"/>
          </a:xfrm>
        </p:spPr>
        <p:txBody>
          <a:bodyPr rtlCol="0"/>
          <a:lstStyle/>
          <a:p>
            <a:pPr rtl="0"/>
            <a:r>
              <a:rPr lang="fr-FR" sz="2800" dirty="0">
                <a:solidFill>
                  <a:schemeClr val="bg2">
                    <a:lumMod val="50000"/>
                  </a:schemeClr>
                </a:solidFill>
              </a:rPr>
              <a:t>Variables et types de variables</a:t>
            </a:r>
          </a:p>
        </p:txBody>
      </p:sp>
      <p:grpSp>
        <p:nvGrpSpPr>
          <p:cNvPr id="2" name="Groupe 1">
            <a:extLst>
              <a:ext uri="{FF2B5EF4-FFF2-40B4-BE49-F238E27FC236}">
                <a16:creationId xmlns:a16="http://schemas.microsoft.com/office/drawing/2014/main" id="{DC5F304E-C592-EB6D-FCE5-0BDE6AE9698C}"/>
              </a:ext>
            </a:extLst>
          </p:cNvPr>
          <p:cNvGrpSpPr/>
          <p:nvPr/>
        </p:nvGrpSpPr>
        <p:grpSpPr>
          <a:xfrm>
            <a:off x="0" y="1420840"/>
            <a:ext cx="11315700" cy="5437160"/>
            <a:chOff x="0" y="1335114"/>
            <a:chExt cx="12192000" cy="5437160"/>
          </a:xfrm>
        </p:grpSpPr>
        <p:pic>
          <p:nvPicPr>
            <p:cNvPr id="3" name="Image 2">
              <a:extLst>
                <a:ext uri="{FF2B5EF4-FFF2-40B4-BE49-F238E27FC236}">
                  <a16:creationId xmlns:a16="http://schemas.microsoft.com/office/drawing/2014/main" id="{3EDB6A29-B502-D316-6179-D2A0591EE171}"/>
                </a:ext>
              </a:extLst>
            </p:cNvPr>
            <p:cNvPicPr>
              <a:picLocks noChangeAspect="1"/>
            </p:cNvPicPr>
            <p:nvPr/>
          </p:nvPicPr>
          <p:blipFill>
            <a:blip r:embed="rId3"/>
            <a:stretch>
              <a:fillRect/>
            </a:stretch>
          </p:blipFill>
          <p:spPr>
            <a:xfrm>
              <a:off x="5895975" y="1356546"/>
              <a:ext cx="6296025" cy="5394297"/>
            </a:xfrm>
            <a:prstGeom prst="rect">
              <a:avLst/>
            </a:prstGeom>
          </p:spPr>
        </p:pic>
        <p:pic>
          <p:nvPicPr>
            <p:cNvPr id="9" name="Image 8">
              <a:extLst>
                <a:ext uri="{FF2B5EF4-FFF2-40B4-BE49-F238E27FC236}">
                  <a16:creationId xmlns:a16="http://schemas.microsoft.com/office/drawing/2014/main" id="{63C7EF41-0542-36F4-7BF8-85D7794E06F1}"/>
                </a:ext>
              </a:extLst>
            </p:cNvPr>
            <p:cNvPicPr>
              <a:picLocks noChangeAspect="1"/>
            </p:cNvPicPr>
            <p:nvPr/>
          </p:nvPicPr>
          <p:blipFill>
            <a:blip r:embed="rId4"/>
            <a:stretch>
              <a:fillRect/>
            </a:stretch>
          </p:blipFill>
          <p:spPr>
            <a:xfrm>
              <a:off x="0" y="1335114"/>
              <a:ext cx="5734051" cy="5437160"/>
            </a:xfrm>
            <a:prstGeom prst="rect">
              <a:avLst/>
            </a:prstGeom>
          </p:spPr>
        </p:pic>
      </p:grpSp>
      <p:sp>
        <p:nvSpPr>
          <p:cNvPr id="4" name="ZoneTexte 3">
            <a:extLst>
              <a:ext uri="{FF2B5EF4-FFF2-40B4-BE49-F238E27FC236}">
                <a16:creationId xmlns:a16="http://schemas.microsoft.com/office/drawing/2014/main" id="{90316A69-B083-8ED0-8EBE-B8A6C7F73103}"/>
              </a:ext>
            </a:extLst>
          </p:cNvPr>
          <p:cNvSpPr txBox="1"/>
          <p:nvPr/>
        </p:nvSpPr>
        <p:spPr>
          <a:xfrm>
            <a:off x="5472202" y="1051508"/>
            <a:ext cx="5843497" cy="369332"/>
          </a:xfrm>
          <a:prstGeom prst="rect">
            <a:avLst/>
          </a:prstGeom>
          <a:noFill/>
        </p:spPr>
        <p:txBody>
          <a:bodyPr wrap="square" rtlCol="0">
            <a:spAutoFit/>
          </a:bodyPr>
          <a:lstStyle/>
          <a:p>
            <a:r>
              <a:rPr lang="fr-FR" b="1" dirty="0"/>
              <a:t>Graphique donnant le total de chaque type de variables</a:t>
            </a:r>
          </a:p>
        </p:txBody>
      </p:sp>
      <p:sp>
        <p:nvSpPr>
          <p:cNvPr id="6" name="ZoneTexte 5">
            <a:extLst>
              <a:ext uri="{FF2B5EF4-FFF2-40B4-BE49-F238E27FC236}">
                <a16:creationId xmlns:a16="http://schemas.microsoft.com/office/drawing/2014/main" id="{CD9E7331-4FCA-1645-48C0-4E0929EA8020}"/>
              </a:ext>
            </a:extLst>
          </p:cNvPr>
          <p:cNvSpPr txBox="1"/>
          <p:nvPr/>
        </p:nvSpPr>
        <p:spPr>
          <a:xfrm>
            <a:off x="71437" y="886527"/>
            <a:ext cx="5179041" cy="369332"/>
          </a:xfrm>
          <a:prstGeom prst="rect">
            <a:avLst/>
          </a:prstGeom>
          <a:noFill/>
        </p:spPr>
        <p:txBody>
          <a:bodyPr wrap="square" rtlCol="0">
            <a:spAutoFit/>
          </a:bodyPr>
          <a:lstStyle/>
          <a:p>
            <a:r>
              <a:rPr lang="fr-FR" b="1" dirty="0"/>
              <a:t>Différents types de variables </a:t>
            </a:r>
          </a:p>
        </p:txBody>
      </p:sp>
    </p:spTree>
    <p:extLst>
      <p:ext uri="{BB962C8B-B14F-4D97-AF65-F5344CB8AC3E}">
        <p14:creationId xmlns:p14="http://schemas.microsoft.com/office/powerpoint/2010/main" val="2575421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Espace réservé d’image 9" descr="Ascenseu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3">
            <a:alphaModFix amt="60000"/>
          </a:blip>
          <a:srcRect t="6729" r="33992" b="40721"/>
          <a:stretch/>
        </p:blipFill>
        <p:spPr>
          <a:xfrm>
            <a:off x="0"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1" name="Titre 10">
            <a:extLst>
              <a:ext uri="{FF2B5EF4-FFF2-40B4-BE49-F238E27FC236}">
                <a16:creationId xmlns:a16="http://schemas.microsoft.com/office/drawing/2014/main" id="{3D9E7E43-0082-4819-947F-94AD5664FC83}"/>
              </a:ext>
            </a:extLst>
          </p:cNvPr>
          <p:cNvSpPr>
            <a:spLocks noGrp="1"/>
          </p:cNvSpPr>
          <p:nvPr>
            <p:ph type="title"/>
          </p:nvPr>
        </p:nvSpPr>
        <p:spPr>
          <a:xfrm>
            <a:off x="4149138" y="1529685"/>
            <a:ext cx="4042361" cy="1965990"/>
          </a:xfrm>
        </p:spPr>
        <p:txBody>
          <a:bodyPr rtlCol="0"/>
          <a:lstStyle/>
          <a:p>
            <a:pPr rtl="0" eaLnBrk="1" latinLnBrk="0" hangingPunct="1"/>
            <a:r>
              <a:rPr lang="fr-FR" dirty="0">
                <a:latin typeface="Calibri Light" panose="020F0302020204030204" pitchFamily="34" charset="0"/>
                <a:ea typeface="+mn-ea"/>
                <a:cs typeface="+mn-cs"/>
              </a:rPr>
              <a:t>Cleaning, feature ingineering, data exploration</a:t>
            </a:r>
            <a:endParaRPr lang="fr-FR"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5" name="Espace réservé du texte 4">
            <a:extLst>
              <a:ext uri="{FF2B5EF4-FFF2-40B4-BE49-F238E27FC236}">
                <a16:creationId xmlns:a16="http://schemas.microsoft.com/office/drawing/2014/main" id="{6B6DDC29-DFE2-4F0C-9C81-DDBC9CD8D269}"/>
              </a:ext>
            </a:extLst>
          </p:cNvPr>
          <p:cNvSpPr>
            <a:spLocks noGrp="1"/>
          </p:cNvSpPr>
          <p:nvPr>
            <p:ph type="body" sz="quarter" idx="11"/>
          </p:nvPr>
        </p:nvSpPr>
        <p:spPr/>
        <p:txBody>
          <a:bodyPr rtlCol="0"/>
          <a:lstStyle/>
          <a:p>
            <a:pPr rtl="0"/>
            <a:r>
              <a:rPr lang="fr-FR"/>
              <a:t>Commençons</a:t>
            </a:r>
          </a:p>
        </p:txBody>
      </p:sp>
    </p:spTree>
    <p:extLst>
      <p:ext uri="{BB962C8B-B14F-4D97-AF65-F5344CB8AC3E}">
        <p14:creationId xmlns:p14="http://schemas.microsoft.com/office/powerpoint/2010/main" val="111025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A86A9EC-640F-47FB-AA92-2851B3012347}"/>
              </a:ext>
            </a:extLst>
          </p:cNvPr>
          <p:cNvSpPr>
            <a:spLocks noGrp="1"/>
          </p:cNvSpPr>
          <p:nvPr>
            <p:ph type="title"/>
          </p:nvPr>
        </p:nvSpPr>
        <p:spPr>
          <a:xfrm>
            <a:off x="314325" y="-69850"/>
            <a:ext cx="10515600" cy="700115"/>
          </a:xfrm>
        </p:spPr>
        <p:txBody>
          <a:bodyPr rtlCol="0"/>
          <a:lstStyle/>
          <a:p>
            <a:pPr rtl="0"/>
            <a:r>
              <a:rPr lang="fr-FR" sz="3200" dirty="0">
                <a:solidFill>
                  <a:schemeClr val="bg2">
                    <a:lumMod val="50000"/>
                  </a:schemeClr>
                </a:solidFill>
              </a:rPr>
              <a:t>Cleaning</a:t>
            </a:r>
          </a:p>
        </p:txBody>
      </p:sp>
      <p:pic>
        <p:nvPicPr>
          <p:cNvPr id="10" name="Espace réservé d’image 4" descr="vue rapprochée d’un bâtiment">
            <a:extLst>
              <a:ext uri="{FF2B5EF4-FFF2-40B4-BE49-F238E27FC236}">
                <a16:creationId xmlns:a16="http://schemas.microsoft.com/office/drawing/2014/main" id="{7236DA76-66D1-4A73-A225-D337E085CFAA}"/>
              </a:ext>
            </a:extLst>
          </p:cNvPr>
          <p:cNvPicPr>
            <a:picLocks noChangeAspect="1"/>
          </p:cNvPicPr>
          <p:nvPr/>
        </p:nvPicPr>
        <p:blipFill rotWithShape="1">
          <a:blip r:embed="rId3"/>
          <a:srcRect t="10082" b="10082"/>
          <a:stretch/>
        </p:blipFill>
        <p:spPr>
          <a:xfrm>
            <a:off x="9261475" y="0"/>
            <a:ext cx="2930525" cy="1560513"/>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pic>
      <p:sp>
        <p:nvSpPr>
          <p:cNvPr id="11" name="Ellipse 10">
            <a:extLst>
              <a:ext uri="{FF2B5EF4-FFF2-40B4-BE49-F238E27FC236}">
                <a16:creationId xmlns:a16="http://schemas.microsoft.com/office/drawing/2014/main" id="{A4103937-D8D4-96E1-2B43-69AA4F61DEB3}"/>
              </a:ext>
            </a:extLst>
          </p:cNvPr>
          <p:cNvSpPr/>
          <p:nvPr/>
        </p:nvSpPr>
        <p:spPr>
          <a:xfrm>
            <a:off x="9104313" y="352425"/>
            <a:ext cx="249238" cy="24683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2335887C-4FB9-9498-10D6-58A0A05F7B0C}"/>
              </a:ext>
            </a:extLst>
          </p:cNvPr>
          <p:cNvSpPr/>
          <p:nvPr/>
        </p:nvSpPr>
        <p:spPr>
          <a:xfrm>
            <a:off x="8915400" y="780256"/>
            <a:ext cx="271462" cy="2722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C356CEBE-7487-BE8A-5DB0-589121F0E32F}"/>
              </a:ext>
            </a:extLst>
          </p:cNvPr>
          <p:cNvSpPr/>
          <p:nvPr/>
        </p:nvSpPr>
        <p:spPr>
          <a:xfrm>
            <a:off x="10345738" y="1438231"/>
            <a:ext cx="217488" cy="27944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id="{06598D15-352E-C613-5096-E0B931326DB1}"/>
              </a:ext>
            </a:extLst>
          </p:cNvPr>
          <p:cNvGrpSpPr/>
          <p:nvPr/>
        </p:nvGrpSpPr>
        <p:grpSpPr>
          <a:xfrm>
            <a:off x="0" y="2242222"/>
            <a:ext cx="11334750" cy="4615778"/>
            <a:chOff x="0" y="2242222"/>
            <a:chExt cx="12192000" cy="4615778"/>
          </a:xfrm>
        </p:grpSpPr>
        <p:pic>
          <p:nvPicPr>
            <p:cNvPr id="3" name="Image 2">
              <a:extLst>
                <a:ext uri="{FF2B5EF4-FFF2-40B4-BE49-F238E27FC236}">
                  <a16:creationId xmlns:a16="http://schemas.microsoft.com/office/drawing/2014/main" id="{7F208FE5-2D71-2C9E-2711-B1BA17976666}"/>
                </a:ext>
              </a:extLst>
            </p:cNvPr>
            <p:cNvPicPr>
              <a:picLocks noChangeAspect="1"/>
            </p:cNvPicPr>
            <p:nvPr/>
          </p:nvPicPr>
          <p:blipFill>
            <a:blip r:embed="rId4"/>
            <a:stretch>
              <a:fillRect/>
            </a:stretch>
          </p:blipFill>
          <p:spPr>
            <a:xfrm>
              <a:off x="5600700" y="2242222"/>
              <a:ext cx="6591300" cy="4615778"/>
            </a:xfrm>
            <a:prstGeom prst="rect">
              <a:avLst/>
            </a:prstGeom>
          </p:spPr>
        </p:pic>
        <p:pic>
          <p:nvPicPr>
            <p:cNvPr id="4" name="Image 3">
              <a:extLst>
                <a:ext uri="{FF2B5EF4-FFF2-40B4-BE49-F238E27FC236}">
                  <a16:creationId xmlns:a16="http://schemas.microsoft.com/office/drawing/2014/main" id="{1B13BC9B-6549-DCDE-D2A5-AC41CE5B251C}"/>
                </a:ext>
              </a:extLst>
            </p:cNvPr>
            <p:cNvPicPr>
              <a:picLocks noChangeAspect="1"/>
            </p:cNvPicPr>
            <p:nvPr/>
          </p:nvPicPr>
          <p:blipFill>
            <a:blip r:embed="rId5"/>
            <a:stretch>
              <a:fillRect/>
            </a:stretch>
          </p:blipFill>
          <p:spPr>
            <a:xfrm>
              <a:off x="0" y="2242222"/>
              <a:ext cx="5600700" cy="4615778"/>
            </a:xfrm>
            <a:prstGeom prst="rect">
              <a:avLst/>
            </a:prstGeom>
          </p:spPr>
        </p:pic>
      </p:grpSp>
      <p:sp>
        <p:nvSpPr>
          <p:cNvPr id="7" name="ZoneTexte 6">
            <a:extLst>
              <a:ext uri="{FF2B5EF4-FFF2-40B4-BE49-F238E27FC236}">
                <a16:creationId xmlns:a16="http://schemas.microsoft.com/office/drawing/2014/main" id="{50ECF8F9-4064-D561-BA54-4B63B30632C0}"/>
              </a:ext>
            </a:extLst>
          </p:cNvPr>
          <p:cNvSpPr txBox="1"/>
          <p:nvPr/>
        </p:nvSpPr>
        <p:spPr>
          <a:xfrm>
            <a:off x="5305425" y="1710504"/>
            <a:ext cx="5534025" cy="369332"/>
          </a:xfrm>
          <a:prstGeom prst="rect">
            <a:avLst/>
          </a:prstGeom>
          <a:noFill/>
        </p:spPr>
        <p:txBody>
          <a:bodyPr wrap="square" rtlCol="0">
            <a:spAutoFit/>
          </a:bodyPr>
          <a:lstStyle/>
          <a:p>
            <a:r>
              <a:rPr lang="fr-FR" b="1" dirty="0"/>
              <a:t>Absence de valeurs manquantes </a:t>
            </a:r>
          </a:p>
        </p:txBody>
      </p:sp>
      <p:sp>
        <p:nvSpPr>
          <p:cNvPr id="9" name="ZoneTexte 8">
            <a:extLst>
              <a:ext uri="{FF2B5EF4-FFF2-40B4-BE49-F238E27FC236}">
                <a16:creationId xmlns:a16="http://schemas.microsoft.com/office/drawing/2014/main" id="{9C7B1D9A-4792-3F88-34E8-33E7A4992AC9}"/>
              </a:ext>
            </a:extLst>
          </p:cNvPr>
          <p:cNvSpPr txBox="1"/>
          <p:nvPr/>
        </p:nvSpPr>
        <p:spPr>
          <a:xfrm>
            <a:off x="209550" y="1717675"/>
            <a:ext cx="5534025" cy="369332"/>
          </a:xfrm>
          <a:prstGeom prst="rect">
            <a:avLst/>
          </a:prstGeom>
          <a:noFill/>
        </p:spPr>
        <p:txBody>
          <a:bodyPr wrap="square" rtlCol="0">
            <a:spAutoFit/>
          </a:bodyPr>
          <a:lstStyle/>
          <a:p>
            <a:r>
              <a:rPr lang="fr-FR" b="1" dirty="0"/>
              <a:t>Nombre total de valeurs nulles pour chaque variable  ;  </a:t>
            </a:r>
          </a:p>
        </p:txBody>
      </p:sp>
      <p:sp>
        <p:nvSpPr>
          <p:cNvPr id="14" name="Ellipse 13">
            <a:extLst>
              <a:ext uri="{FF2B5EF4-FFF2-40B4-BE49-F238E27FC236}">
                <a16:creationId xmlns:a16="http://schemas.microsoft.com/office/drawing/2014/main" id="{46C285C7-C45C-B00C-3E1D-D977154F9608}"/>
              </a:ext>
            </a:extLst>
          </p:cNvPr>
          <p:cNvSpPr/>
          <p:nvPr/>
        </p:nvSpPr>
        <p:spPr>
          <a:xfrm>
            <a:off x="9136856" y="383434"/>
            <a:ext cx="249238" cy="24683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5F86FD99-4459-832B-0C33-27202442F27E}"/>
              </a:ext>
            </a:extLst>
          </p:cNvPr>
          <p:cNvSpPr/>
          <p:nvPr/>
        </p:nvSpPr>
        <p:spPr>
          <a:xfrm>
            <a:off x="8947943" y="811265"/>
            <a:ext cx="271462" cy="2722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34399429"/>
      </p:ext>
    </p:extLst>
  </p:cSld>
  <p:clrMapOvr>
    <a:masterClrMapping/>
  </p:clrMapOvr>
</p:sld>
</file>

<file path=ppt/theme/theme1.xml><?xml version="1.0" encoding="utf-8"?>
<a:theme xmlns:a="http://schemas.openxmlformats.org/drawingml/2006/main" name="Thème Offic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9603249_TF16411253_Win32.potx" id="{423166B2-1A75-4473-8A7D-47F3572BAD85}" vid="{72A791F0-149C-4EE6-AC12-84C7AB5595D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D99ABA-76CE-4A8E-B5F0-C051B96628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Présentation géométrique</Template>
  <TotalTime>4708</TotalTime>
  <Words>569</Words>
  <Application>Microsoft Office PowerPoint</Application>
  <PresentationFormat>Grand écran</PresentationFormat>
  <Paragraphs>130</Paragraphs>
  <Slides>24</Slides>
  <Notes>21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24</vt:i4>
      </vt:variant>
    </vt:vector>
  </HeadingPairs>
  <TitlesOfParts>
    <vt:vector size="31" baseType="lpstr">
      <vt:lpstr>Arial</vt:lpstr>
      <vt:lpstr>Calibri</vt:lpstr>
      <vt:lpstr>Calibri Light</vt:lpstr>
      <vt:lpstr>Corbel</vt:lpstr>
      <vt:lpstr>var(--jp-code-font-family)</vt:lpstr>
      <vt:lpstr>Wingdings</vt:lpstr>
      <vt:lpstr>Thème Office</vt:lpstr>
      <vt:lpstr>House prices prediction</vt:lpstr>
      <vt:lpstr>Introduction</vt:lpstr>
      <vt:lpstr>PLAN DE L’EXPOSE</vt:lpstr>
      <vt:lpstr>Présentation des  données</vt:lpstr>
      <vt:lpstr>Présentation des données </vt:lpstr>
      <vt:lpstr>Présentation des données</vt:lpstr>
      <vt:lpstr>Variables et types de variables</vt:lpstr>
      <vt:lpstr>Cleaning, feature ingineering, data exploration</vt:lpstr>
      <vt:lpstr>Cleaning</vt:lpstr>
      <vt:lpstr>Cleaning</vt:lpstr>
      <vt:lpstr>Data visualisation </vt:lpstr>
      <vt:lpstr>Correlation between target and features</vt:lpstr>
      <vt:lpstr>Correlation graphic </vt:lpstr>
      <vt:lpstr>Correlation between all variables</vt:lpstr>
      <vt:lpstr>Features selections </vt:lpstr>
      <vt:lpstr>Pre-processing </vt:lpstr>
      <vt:lpstr>Standardisation  </vt:lpstr>
      <vt:lpstr>Modélisation</vt:lpstr>
      <vt:lpstr>Modeling</vt:lpstr>
      <vt:lpstr>Modèle  final et  amélioration </vt:lpstr>
      <vt:lpstr>House price test and predicted data</vt:lpstr>
      <vt:lpstr>Courbe d'apprentissage</vt:lpstr>
      <vt:lpstr>Équipe</vt:lpstr>
      <vt:lpstr> 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prices prediction</dc:title>
  <dc:creator>dell</dc:creator>
  <cp:lastModifiedBy>Jean MOYENGA</cp:lastModifiedBy>
  <cp:revision>5</cp:revision>
  <dcterms:created xsi:type="dcterms:W3CDTF">2023-01-08T14:18:24Z</dcterms:created>
  <dcterms:modified xsi:type="dcterms:W3CDTF">2023-01-12T04:56:11Z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